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emf" ContentType="image/x-em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 id="2147483703" r:id="rId2"/>
  </p:sldMasterIdLst>
  <p:notesMasterIdLst>
    <p:notesMasterId r:id="rId41"/>
  </p:notesMasterIdLst>
  <p:handoutMasterIdLst>
    <p:handoutMasterId r:id="rId42"/>
  </p:handoutMasterIdLst>
  <p:sldIdLst>
    <p:sldId id="290" r:id="rId3"/>
    <p:sldId id="485" r:id="rId4"/>
    <p:sldId id="466" r:id="rId5"/>
    <p:sldId id="283" r:id="rId6"/>
    <p:sldId id="611" r:id="rId7"/>
    <p:sldId id="680" r:id="rId8"/>
    <p:sldId id="693" r:id="rId9"/>
    <p:sldId id="698" r:id="rId10"/>
    <p:sldId id="682" r:id="rId11"/>
    <p:sldId id="692" r:id="rId12"/>
    <p:sldId id="699" r:id="rId13"/>
    <p:sldId id="661" r:id="rId14"/>
    <p:sldId id="662" r:id="rId15"/>
    <p:sldId id="664" r:id="rId16"/>
    <p:sldId id="663" r:id="rId17"/>
    <p:sldId id="665" r:id="rId18"/>
    <p:sldId id="684" r:id="rId19"/>
    <p:sldId id="683" r:id="rId20"/>
    <p:sldId id="694" r:id="rId21"/>
    <p:sldId id="700" r:id="rId22"/>
    <p:sldId id="670" r:id="rId23"/>
    <p:sldId id="671" r:id="rId24"/>
    <p:sldId id="672" r:id="rId25"/>
    <p:sldId id="674" r:id="rId26"/>
    <p:sldId id="675" r:id="rId27"/>
    <p:sldId id="676" r:id="rId28"/>
    <p:sldId id="677" r:id="rId29"/>
    <p:sldId id="678" r:id="rId30"/>
    <p:sldId id="679" r:id="rId31"/>
    <p:sldId id="695" r:id="rId32"/>
    <p:sldId id="701" r:id="rId33"/>
    <p:sldId id="687" r:id="rId34"/>
    <p:sldId id="697" r:id="rId35"/>
    <p:sldId id="644" r:id="rId36"/>
    <p:sldId id="696" r:id="rId37"/>
    <p:sldId id="668" r:id="rId38"/>
    <p:sldId id="686" r:id="rId39"/>
    <p:sldId id="669" r:id="rId40"/>
  </p:sldIdLst>
  <p:sldSz cx="9144000" cy="6858000" type="screen4x3"/>
  <p:notesSz cx="6858000" cy="9144000"/>
  <p:defaultTextStyle>
    <a:defPPr>
      <a:defRPr lang="de-DE"/>
    </a:defPPr>
    <a:lvl1pPr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extLst>
    <p:ext uri="{521415D9-36F7-43E2-AB2F-B90AF26B5E84}">
      <p14:sectionLst xmlns:p14="http://schemas.microsoft.com/office/powerpoint/2010/main">
        <p14:section name="Standardabschnitt" id="{4A2690E9-2C12-A949-B59B-6B04F8004869}">
          <p14:sldIdLst>
            <p14:sldId id="290"/>
            <p14:sldId id="485"/>
            <p14:sldId id="466"/>
            <p14:sldId id="283"/>
            <p14:sldId id="611"/>
            <p14:sldId id="680"/>
            <p14:sldId id="693"/>
            <p14:sldId id="698"/>
            <p14:sldId id="682"/>
            <p14:sldId id="692"/>
            <p14:sldId id="699"/>
            <p14:sldId id="661"/>
            <p14:sldId id="662"/>
            <p14:sldId id="664"/>
            <p14:sldId id="663"/>
            <p14:sldId id="665"/>
            <p14:sldId id="684"/>
            <p14:sldId id="683"/>
            <p14:sldId id="694"/>
            <p14:sldId id="700"/>
            <p14:sldId id="670"/>
            <p14:sldId id="671"/>
            <p14:sldId id="672"/>
            <p14:sldId id="674"/>
            <p14:sldId id="675"/>
            <p14:sldId id="676"/>
            <p14:sldId id="677"/>
            <p14:sldId id="678"/>
            <p14:sldId id="679"/>
            <p14:sldId id="695"/>
            <p14:sldId id="701"/>
            <p14:sldId id="687"/>
            <p14:sldId id="697"/>
            <p14:sldId id="644"/>
            <p14:sldId id="696"/>
            <p14:sldId id="668"/>
            <p14:sldId id="686"/>
            <p14:sldId id="669"/>
          </p14:sldIdLst>
        </p14:section>
      </p14:sectionLst>
    </p:ext>
    <p:ext uri="{EFAFB233-063F-42B5-8137-9DF3F51BA10A}">
      <p15:sldGuideLst xmlns:p15="http://schemas.microsoft.com/office/powerpoint/2012/main">
        <p15:guide id="1" orient="horz" pos="380">
          <p15:clr>
            <a:srgbClr val="A4A3A4"/>
          </p15:clr>
        </p15:guide>
        <p15:guide id="2" pos="2880">
          <p15:clr>
            <a:srgbClr val="A4A3A4"/>
          </p15:clr>
        </p15:guide>
        <p15:guide id="3" orient="horz" pos="754" userDrawn="1">
          <p15:clr>
            <a:srgbClr val="A4A3A4"/>
          </p15:clr>
        </p15:guide>
        <p15:guide id="4" pos="5602" userDrawn="1">
          <p15:clr>
            <a:srgbClr val="A4A3A4"/>
          </p15:clr>
        </p15:guide>
        <p15:guide id="5" orient="horz" pos="451">
          <p15:clr>
            <a:srgbClr val="A4A3A4"/>
          </p15:clr>
        </p15:guide>
        <p15:guide id="6" pos="378">
          <p15:clr>
            <a:srgbClr val="A4A3A4"/>
          </p15:clr>
        </p15:guide>
        <p15:guide id="7" orient="horz">
          <p15:clr>
            <a:srgbClr val="A4A3A4"/>
          </p15:clr>
        </p15:guide>
        <p15:guide id="8" pos="576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ter Pancakes" initials="PP" lastIdx="1" clrIdx="0">
    <p:extLst/>
  </p:cmAuthor>
  <p:cmAuthor id="2" name="Regine Brandtner" initials="RB" lastIdx="2" clrIdx="1"/>
  <p:cmAuthor id="3" name="Christoph" initials="C" lastIdx="2" clrIdx="2">
    <p:extLst/>
  </p:cmAuthor>
  <p:cmAuthor id="4" name="Christoph Look" initials="CL" lastIdx="1" clrIdx="3">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hiddenSlides="1"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7A86"/>
    <a:srgbClr val="F8B44F"/>
    <a:srgbClr val="CDB987"/>
    <a:srgbClr val="E5FF65"/>
    <a:srgbClr val="FF40FF"/>
    <a:srgbClr val="9F9FFF"/>
    <a:srgbClr val="51BED1"/>
    <a:srgbClr val="005BF9"/>
    <a:srgbClr val="BBE0E3"/>
    <a:srgbClr val="F1A6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799B23B-EC83-4686-B30A-512413B5E67A}" styleName="Helle Formatvorlage 3 - Akz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8D230F3-CF80-4859-8CE7-A43EE81993B5}" styleName="Helle Formatvorlage 1 - Akz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47" autoAdjust="0"/>
    <p:restoredTop sz="80200" autoAdjust="0"/>
  </p:normalViewPr>
  <p:slideViewPr>
    <p:cSldViewPr>
      <p:cViewPr varScale="1">
        <p:scale>
          <a:sx n="93" d="100"/>
          <a:sy n="93" d="100"/>
        </p:scale>
        <p:origin x="216" y="352"/>
      </p:cViewPr>
      <p:guideLst>
        <p:guide orient="horz" pos="380"/>
        <p:guide pos="2880"/>
        <p:guide orient="horz" pos="754"/>
        <p:guide pos="5602"/>
        <p:guide orient="horz" pos="451"/>
        <p:guide pos="378"/>
        <p:guide orient="horz"/>
        <p:guide pos="5760"/>
      </p:guideLst>
    </p:cSldViewPr>
  </p:slideViewPr>
  <p:outlineViewPr>
    <p:cViewPr>
      <p:scale>
        <a:sx n="33" d="100"/>
        <a:sy n="33" d="100"/>
      </p:scale>
      <p:origin x="0" y="0"/>
    </p:cViewPr>
  </p:outlineViewPr>
  <p:notesTextViewPr>
    <p:cViewPr>
      <p:scale>
        <a:sx n="120" d="100"/>
        <a:sy n="120" d="100"/>
      </p:scale>
      <p:origin x="0" y="0"/>
    </p:cViewPr>
  </p:notesTextViewPr>
  <p:sorterViewPr>
    <p:cViewPr>
      <p:scale>
        <a:sx n="66" d="100"/>
        <a:sy n="66" d="100"/>
      </p:scale>
      <p:origin x="0" y="0"/>
    </p:cViewPr>
  </p:sorterViewPr>
  <p:notesViewPr>
    <p:cSldViewPr>
      <p:cViewPr varScale="1">
        <p:scale>
          <a:sx n="88" d="100"/>
          <a:sy n="88" d="100"/>
        </p:scale>
        <p:origin x="3822" y="78"/>
      </p:cViewPr>
      <p:guideLst/>
    </p:cSldViewPr>
  </p:notes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tableStyles" Target="tableStyles.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40" Type="http://schemas.openxmlformats.org/officeDocument/2006/relationships/slide" Target="slides/slide38.xml"/><Relationship Id="rId41" Type="http://schemas.openxmlformats.org/officeDocument/2006/relationships/notesMaster" Target="notesMasters/notesMaster1.xml"/><Relationship Id="rId42" Type="http://schemas.openxmlformats.org/officeDocument/2006/relationships/handoutMaster" Target="handoutMasters/handoutMaster1.xml"/><Relationship Id="rId43" Type="http://schemas.openxmlformats.org/officeDocument/2006/relationships/commentAuthors" Target="commentAuthors.xml"/><Relationship Id="rId44" Type="http://schemas.openxmlformats.org/officeDocument/2006/relationships/presProps" Target="presProps.xml"/><Relationship Id="rId4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dirty="0">
              <a:latin typeface="Calibri Normal" charset="0"/>
            </a:endParaRPr>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3C42287-BBCD-194E-8FCC-4BC0753B332B}" type="datetimeFigureOut">
              <a:rPr lang="de-DE" smtClean="0">
                <a:latin typeface="Calibri Normal" charset="0"/>
              </a:rPr>
              <a:pPr/>
              <a:t>09.10.18</a:t>
            </a:fld>
            <a:endParaRPr lang="de-DE" dirty="0">
              <a:latin typeface="Calibri Normal" charset="0"/>
            </a:endParaRPr>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dirty="0">
              <a:latin typeface="Calibri Normal" charset="0"/>
            </a:endParaRPr>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2F6D5D-152F-9C4D-8D9D-F0D4C7E2218B}" type="slidenum">
              <a:rPr lang="de-DE" smtClean="0">
                <a:latin typeface="Calibri Normal" charset="0"/>
              </a:rPr>
              <a:pPr/>
              <a:t>‹Nr.›</a:t>
            </a:fld>
            <a:endParaRPr lang="de-DE" dirty="0">
              <a:latin typeface="Calibri Normal" charset="0"/>
            </a:endParaRPr>
          </a:p>
        </p:txBody>
      </p:sp>
    </p:spTree>
    <p:extLst>
      <p:ext uri="{BB962C8B-B14F-4D97-AF65-F5344CB8AC3E}">
        <p14:creationId xmlns:p14="http://schemas.microsoft.com/office/powerpoint/2010/main" val="4694026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b="0" i="0">
                <a:latin typeface="Calibri Normal" charset="0"/>
              </a:defRPr>
            </a:lvl1pPr>
          </a:lstStyle>
          <a:p>
            <a:endParaRPr lang="de-DE" dirty="0"/>
          </a:p>
        </p:txBody>
      </p:sp>
      <p:sp>
        <p:nvSpPr>
          <p:cNvPr id="10243"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b="0" i="0">
                <a:latin typeface="Calibri Normal" charset="0"/>
              </a:defRPr>
            </a:lvl1pPr>
          </a:lstStyle>
          <a:p>
            <a:endParaRPr lang="de-DE" dirty="0"/>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24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b="0" i="0">
                <a:latin typeface="Calibri Normal" charset="0"/>
              </a:defRPr>
            </a:lvl1pPr>
          </a:lstStyle>
          <a:p>
            <a:endParaRPr lang="de-DE" dirty="0"/>
          </a:p>
        </p:txBody>
      </p:sp>
      <p:sp>
        <p:nvSpPr>
          <p:cNvPr id="1024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b="0" i="0">
                <a:latin typeface="Calibri Normal" charset="0"/>
              </a:defRPr>
            </a:lvl1pPr>
          </a:lstStyle>
          <a:p>
            <a:fld id="{FAF12454-57A3-5346-8AD1-8A7E704F94A5}" type="slidenum">
              <a:rPr lang="de-DE" smtClean="0"/>
              <a:pPr/>
              <a:t>‹Nr.›</a:t>
            </a:fld>
            <a:endParaRPr lang="de-DE" dirty="0"/>
          </a:p>
        </p:txBody>
      </p:sp>
    </p:spTree>
    <p:extLst>
      <p:ext uri="{BB962C8B-B14F-4D97-AF65-F5344CB8AC3E}">
        <p14:creationId xmlns:p14="http://schemas.microsoft.com/office/powerpoint/2010/main" val="2294540302"/>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b="0" i="0" kern="1200">
        <a:solidFill>
          <a:schemeClr val="tx1"/>
        </a:solidFill>
        <a:latin typeface="Calibri Normal" charset="0"/>
        <a:ea typeface="ＭＳ Ｐゴシック" charset="-128"/>
        <a:cs typeface="ＭＳ Ｐゴシック" charset="-128"/>
      </a:defRPr>
    </a:lvl1pPr>
    <a:lvl2pPr marL="457200" algn="l" rtl="0" fontAlgn="base">
      <a:spcBef>
        <a:spcPct val="30000"/>
      </a:spcBef>
      <a:spcAft>
        <a:spcPct val="0"/>
      </a:spcAft>
      <a:defRPr sz="1200" b="0" i="0" kern="1200">
        <a:solidFill>
          <a:schemeClr val="tx1"/>
        </a:solidFill>
        <a:latin typeface="Calibri Normal" charset="0"/>
        <a:ea typeface="ＭＳ Ｐゴシック" charset="-128"/>
        <a:cs typeface="+mn-cs"/>
      </a:defRPr>
    </a:lvl2pPr>
    <a:lvl3pPr marL="914400" algn="l" rtl="0" fontAlgn="base">
      <a:spcBef>
        <a:spcPct val="30000"/>
      </a:spcBef>
      <a:spcAft>
        <a:spcPct val="0"/>
      </a:spcAft>
      <a:defRPr sz="1200" b="0" i="0" kern="1200">
        <a:solidFill>
          <a:schemeClr val="tx1"/>
        </a:solidFill>
        <a:latin typeface="Calibri Normal" charset="0"/>
        <a:ea typeface="ＭＳ Ｐゴシック" charset="-128"/>
        <a:cs typeface="+mn-cs"/>
      </a:defRPr>
    </a:lvl3pPr>
    <a:lvl4pPr marL="1371600" algn="l" rtl="0" fontAlgn="base">
      <a:spcBef>
        <a:spcPct val="30000"/>
      </a:spcBef>
      <a:spcAft>
        <a:spcPct val="0"/>
      </a:spcAft>
      <a:defRPr sz="1200" b="0" i="0" kern="1200">
        <a:solidFill>
          <a:schemeClr val="tx1"/>
        </a:solidFill>
        <a:latin typeface="Calibri Normal" charset="0"/>
        <a:ea typeface="ＭＳ Ｐゴシック" charset="-128"/>
        <a:cs typeface="+mn-cs"/>
      </a:defRPr>
    </a:lvl4pPr>
    <a:lvl5pPr marL="1828800" algn="l" rtl="0" fontAlgn="base">
      <a:spcBef>
        <a:spcPct val="30000"/>
      </a:spcBef>
      <a:spcAft>
        <a:spcPct val="0"/>
      </a:spcAft>
      <a:defRPr sz="1200" b="0" i="0" kern="1200">
        <a:solidFill>
          <a:schemeClr val="tx1"/>
        </a:solidFill>
        <a:latin typeface="Calibri Norm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a:t>
            </a:fld>
            <a:endParaRPr lang="de-DE" dirty="0"/>
          </a:p>
        </p:txBody>
      </p:sp>
    </p:spTree>
    <p:extLst>
      <p:ext uri="{BB962C8B-B14F-4D97-AF65-F5344CB8AC3E}">
        <p14:creationId xmlns:p14="http://schemas.microsoft.com/office/powerpoint/2010/main" val="11712366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10</a:t>
            </a:fld>
            <a:endParaRPr lang="de-DE" dirty="0"/>
          </a:p>
        </p:txBody>
      </p:sp>
    </p:spTree>
    <p:extLst>
      <p:ext uri="{BB962C8B-B14F-4D97-AF65-F5344CB8AC3E}">
        <p14:creationId xmlns:p14="http://schemas.microsoft.com/office/powerpoint/2010/main" val="30014595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11</a:t>
            </a:fld>
            <a:endParaRPr lang="de-DE" dirty="0"/>
          </a:p>
        </p:txBody>
      </p:sp>
    </p:spTree>
    <p:extLst>
      <p:ext uri="{BB962C8B-B14F-4D97-AF65-F5344CB8AC3E}">
        <p14:creationId xmlns:p14="http://schemas.microsoft.com/office/powerpoint/2010/main" val="28632331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nachfolgende Sequenz kann auch vollständig aus den Schülerprodukten der Teilnehmerinnen und Teilnehmer erarbeitet werden. Das</a:t>
            </a:r>
            <a:r>
              <a:rPr lang="de-DE" baseline="0" dirty="0"/>
              <a:t> Beispiel „Brunnenaufgabe“ dient dazu, noch einmal die Breite an möglichen Bearbeitungen aufzuzeigen und kann ergänzend eingesetzt werden. Dabei sollte die Tatsache besprochen werden, dass es immer wieder unerwartete Schülerlösungen gibt, mit denen man dann im Klassenzimmer konfrontiert wird. </a:t>
            </a:r>
            <a:endParaRPr lang="de-DE" dirty="0"/>
          </a:p>
          <a:p>
            <a:endParaRPr lang="de-DE" dirty="0"/>
          </a:p>
          <a:p>
            <a:endParaRPr lang="de-DE" dirty="0"/>
          </a:p>
          <a:p>
            <a:r>
              <a:rPr lang="de-DE" dirty="0"/>
              <a:t>Beachtet werden sollte Folgendes: Gegen</a:t>
            </a:r>
            <a:r>
              <a:rPr lang="de-DE" baseline="0" dirty="0"/>
              <a:t> Ende von Baustein 1 wurden Probleme für das Erkunden und für das Üben/Vertiefen vorgestellt. Hier handelt es sich </a:t>
            </a:r>
            <a:r>
              <a:rPr lang="de-DE" dirty="0"/>
              <a:t>um eine </a:t>
            </a:r>
            <a:r>
              <a:rPr lang="de-DE" dirty="0" err="1"/>
              <a:t>Erkundenaufgabe</a:t>
            </a:r>
            <a:r>
              <a:rPr lang="de-DE" dirty="0"/>
              <a:t>, die sich zur Einführung des Themas „Mittelsenkrechte“ eignet. Wurde die Mittelsenkrechte bereits vorher eingeführt, verliert die Aufgabe</a:t>
            </a:r>
            <a:r>
              <a:rPr lang="de-DE" baseline="0" dirty="0"/>
              <a:t> den Aspekt des Problemlösens, weil man sich nicht mehr mit dem Kernkonzept „gleich weit entfernt von“ auseinandersetzt.</a:t>
            </a:r>
          </a:p>
          <a:p>
            <a:endParaRPr lang="de-DE" baseline="0" dirty="0"/>
          </a:p>
          <a:p>
            <a:r>
              <a:rPr lang="de-DE" baseline="0" dirty="0"/>
              <a:t>Es bietet sich an, die Teilnehmerinnen und Teilnehmer erst einmal selbst überlegen zu lassen, wie diese Aufgabe wohl von ihren Schülerinnen und Schüler bearbeitet wird – und welche Schwierigkeiten es gibt. Typischerweise ist das Verstehen der Aufgabe eine erste Hürde. Die Formulierung ist nicht ganz leicht zu verstehen und es braucht etwas Zeit, bis man das verstanden hat (es wurden auch schon alternative Formulierungen erprobt; die Problematik des „Problem-Verstehens“ hat sich dabei nicht verändert).</a:t>
            </a:r>
          </a:p>
          <a:p>
            <a:endParaRPr lang="de-DE" baseline="0" dirty="0"/>
          </a:p>
          <a:p>
            <a:r>
              <a:rPr lang="de-DE" baseline="0" dirty="0"/>
              <a:t>Wichtig in dieser Phase ist, dass man sich nicht auf die Lösung fixiert, sondern auf den Lösungsprozess bzw. die Frage, welche Denkprozesse die Schülerinnen und Schüler vermutlich vollziehen werden, wenn sie diese Aufgabe bearbeiten (und auf welche Hürden bzw. Fehlvorstellungen sie stoßen).</a:t>
            </a:r>
          </a:p>
          <a:p>
            <a:endParaRPr lang="de-DE" baseline="0" dirty="0"/>
          </a:p>
          <a:p>
            <a:endParaRPr lang="de-DE" baseline="0" dirty="0"/>
          </a:p>
          <a:p>
            <a:endParaRPr lang="de-DE" baseline="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12</a:t>
            </a:fld>
            <a:endParaRPr lang="de-DE" dirty="0"/>
          </a:p>
        </p:txBody>
      </p:sp>
    </p:spTree>
    <p:extLst>
      <p:ext uri="{BB962C8B-B14F-4D97-AF65-F5344CB8AC3E}">
        <p14:creationId xmlns:p14="http://schemas.microsoft.com/office/powerpoint/2010/main" val="11281877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TN sollten nun aufgefordert werden, sich mit den Schülerlösungen auseinanderzusetzten.</a:t>
            </a:r>
            <a:r>
              <a:rPr lang="de-DE" baseline="0" dirty="0"/>
              <a:t> Ziel ist es, im Hinblick auf die Problemlösekompetenzen zu interpretieren, welche Denkprozesse die Schülerinnen und Schüler vollzogen haben.</a:t>
            </a:r>
            <a:endParaRPr lang="de-DE" dirty="0"/>
          </a:p>
          <a:p>
            <a:r>
              <a:rPr lang="de-DE" dirty="0"/>
              <a:t>Bis auf die zweite Zeile</a:t>
            </a:r>
            <a:r>
              <a:rPr lang="de-DE" baseline="0" dirty="0"/>
              <a:t> auf dieser Folie zeigen die S</a:t>
            </a:r>
            <a:r>
              <a:rPr lang="de-DE" dirty="0"/>
              <a:t>chülerlösungen (auch auf den nachfolgenden Folien) immer</a:t>
            </a:r>
            <a:r>
              <a:rPr lang="de-DE" baseline="0" dirty="0"/>
              <a:t> einen Verlauf von links nach rechts. Es wird sehr deutlich, wie hier die Annäherung an die richtige Lösung erfolgt. </a:t>
            </a:r>
          </a:p>
          <a:p>
            <a:r>
              <a:rPr lang="de-DE" baseline="0" dirty="0"/>
              <a:t>Im ersten Beispiel wurde zunächst eine Einteilung vorgenommen, bei der den einzelnen Brunnen gleich viel Land zugeordnet wurde. Dies geht vermutlich auf die Bruchrechnung zurück, bei der es immer darauf ankam, in gleich große Stücke einzuteilen. Durch einen gezielten Impuls mit der Frage: „wo würdest du bei diesem Punkt hingehen?“ lenkt man den Schüler / die Schülerin auf die Idee des Abstandes zum Brunnen und dann setzt der Prozess des Korrigierens ein. ((Mit der Folie „Hilfen“ aus BS1 abgleichen))</a:t>
            </a:r>
          </a:p>
          <a:p>
            <a:endParaRPr lang="de-DE" baseline="0" dirty="0"/>
          </a:p>
          <a:p>
            <a:r>
              <a:rPr lang="de-DE" baseline="0" dirty="0"/>
              <a:t>In den unteren Beispielen zeigen sich Nebenschauplätze: es geht nicht um die konkrete Gestaltung von Zäunen bei der Aufgabe. Dieses Beispiel illustriert sehr schön, dass es auch manchmal darauf ankommt, Rückmeldungen zu geben, die dann wieder ein zielführendes Arbeiten ermöglichen. Die beiden Fehlertypen auf dieser Folie stellen das Spektrum sehr schön dar: im einen Fall dient der Fehler dazu, etwas zu lernen, im anderen Fall wurde am Kern der Problemstellung vorbeigearbeitet (dann muss interveniert werden, sonst ist die Aufgabe nicht mehr zielführend).</a:t>
            </a:r>
          </a:p>
          <a:p>
            <a:endParaRPr lang="de-DE" baseline="0" dirty="0"/>
          </a:p>
          <a:p>
            <a:endParaRPr lang="de-DE" baseline="0" dirty="0"/>
          </a:p>
          <a:p>
            <a:endParaRPr lang="de-DE" baseline="0" dirty="0"/>
          </a:p>
          <a:p>
            <a:endParaRPr lang="de-DE" baseline="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13</a:t>
            </a:fld>
            <a:endParaRPr lang="de-DE" dirty="0"/>
          </a:p>
        </p:txBody>
      </p:sp>
    </p:spTree>
    <p:extLst>
      <p:ext uri="{BB962C8B-B14F-4D97-AF65-F5344CB8AC3E}">
        <p14:creationId xmlns:p14="http://schemas.microsoft.com/office/powerpoint/2010/main" val="29901096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Bei</a:t>
            </a:r>
            <a:r>
              <a:rPr lang="de-DE" baseline="0" dirty="0"/>
              <a:t> dieser Lösung werden zahlreiche Einzelbeispiele generiert – zunächst durch das zufällige Setzen von Punkten, später wurden gezielt Punkte gesetzt, die von zwei Brunnen gleich weit entfernt liegen. Dadurch erkennt man dann das Muster. </a:t>
            </a:r>
          </a:p>
          <a:p>
            <a:endParaRPr lang="de-DE" baseline="0" dirty="0"/>
          </a:p>
          <a:p>
            <a:r>
              <a:rPr lang="de-DE" baseline="0" dirty="0"/>
              <a:t>Im unteren Bild wurde versucht, möglichst Grenzfälle zu generieren.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14</a:t>
            </a:fld>
            <a:endParaRPr lang="de-DE" dirty="0"/>
          </a:p>
        </p:txBody>
      </p:sp>
    </p:spTree>
    <p:extLst>
      <p:ext uri="{BB962C8B-B14F-4D97-AF65-F5344CB8AC3E}">
        <p14:creationId xmlns:p14="http://schemas.microsoft.com/office/powerpoint/2010/main" val="40606303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Idee ist hier zunächst</a:t>
            </a:r>
            <a:r>
              <a:rPr lang="de-DE" baseline="0" dirty="0"/>
              <a:t> folgende: Man kann vielleicht (noch) nicht die ganze Karte in Gebiete einteilen, bestimmte Teile des Gebietes lassen sich (als Kreise) aber eindeutig den jeweiligen Brunnen zuordnen.</a:t>
            </a:r>
            <a:endParaRPr lang="de-DE" dirty="0"/>
          </a:p>
          <a:p>
            <a:r>
              <a:rPr lang="de-DE" dirty="0"/>
              <a:t>Die sukzessive</a:t>
            </a:r>
            <a:r>
              <a:rPr lang="de-DE" baseline="0" dirty="0"/>
              <a:t> Vergrößerung der Kreise bis hin zur Überschneidung zeigt sehr schön den Denkprozess des Schülers / der Schülerin. Hieraus kann letztlich dann auch das Verfahren abgeleitet werden, mit dem die Mittelsenkrechte konstruiert werden kann, wenn man – wie im letzten Bild – den Überschneidungsbereich in der Mitte teilt.</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15</a:t>
            </a:fld>
            <a:endParaRPr lang="de-DE" dirty="0"/>
          </a:p>
        </p:txBody>
      </p:sp>
    </p:spTree>
    <p:extLst>
      <p:ext uri="{BB962C8B-B14F-4D97-AF65-F5344CB8AC3E}">
        <p14:creationId xmlns:p14="http://schemas.microsoft.com/office/powerpoint/2010/main" val="39137534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Ähnlich wie bei der Lösung mit den Kreisen wurden</a:t>
            </a:r>
            <a:r>
              <a:rPr lang="de-DE" baseline="0" dirty="0"/>
              <a:t> hier zunächst sicher einzuteilende Gebiete markiert. Durch die Idee, das Raster zu verfeinern, kommt man zu einer immer genaueren Lösung.</a:t>
            </a:r>
          </a:p>
          <a:p>
            <a:r>
              <a:rPr lang="de-DE" baseline="0" dirty="0"/>
              <a:t>Die Idee könnte von Flächenabschätzungen stammen, wenn man in Jg. 6 beispielsweise Kreisflächen durch das Abzählen von überdeckten Karos annähert.</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16</a:t>
            </a:fld>
            <a:endParaRPr lang="de-DE" dirty="0"/>
          </a:p>
        </p:txBody>
      </p:sp>
    </p:spTree>
    <p:extLst>
      <p:ext uri="{BB962C8B-B14F-4D97-AF65-F5344CB8AC3E}">
        <p14:creationId xmlns:p14="http://schemas.microsoft.com/office/powerpoint/2010/main" val="21351530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 Folie wurde bereits in Baustein 1 gezeigt. Jetzt erfolgt die Vertiefung – auf der Grundlage eigener Erfahrungen aus dem Unterricht</a:t>
            </a:r>
            <a:r>
              <a:rPr lang="de-DE" baseline="0" dirty="0"/>
              <a:t> können weitere Fälle konkretisiert und mit Beispielen gefüllt werden. </a:t>
            </a:r>
            <a:r>
              <a:rPr lang="de-DE" dirty="0"/>
              <a:t>Quelle: </a:t>
            </a:r>
            <a:r>
              <a:rPr lang="de-DE" dirty="0" err="1"/>
              <a:t>Leuders</a:t>
            </a:r>
            <a:r>
              <a:rPr lang="de-DE" dirty="0"/>
              <a:t>, T. (2006). </a:t>
            </a:r>
            <a:r>
              <a:rPr lang="de-DE" i="1" dirty="0"/>
              <a:t>Mathematikdidaktik</a:t>
            </a:r>
            <a:r>
              <a:rPr lang="de-DE" dirty="0"/>
              <a:t>. Berlin: Cornelsen.</a:t>
            </a:r>
          </a:p>
        </p:txBody>
      </p:sp>
      <p:sp>
        <p:nvSpPr>
          <p:cNvPr id="4" name="Foliennummernplatzhalter 3"/>
          <p:cNvSpPr>
            <a:spLocks noGrp="1"/>
          </p:cNvSpPr>
          <p:nvPr>
            <p:ph type="sldNum" sz="quarter" idx="10"/>
          </p:nvPr>
        </p:nvSpPr>
        <p:spPr/>
        <p:txBody>
          <a:bodyPr/>
          <a:lstStyle/>
          <a:p>
            <a:fld id="{FAF12454-57A3-5346-8AD1-8A7E704F94A5}" type="slidenum">
              <a:rPr lang="de-DE" smtClean="0"/>
              <a:pPr/>
              <a:t>17</a:t>
            </a:fld>
            <a:endParaRPr lang="de-DE" dirty="0"/>
          </a:p>
        </p:txBody>
      </p:sp>
    </p:spTree>
    <p:extLst>
      <p:ext uri="{BB962C8B-B14F-4D97-AF65-F5344CB8AC3E}">
        <p14:creationId xmlns:p14="http://schemas.microsoft.com/office/powerpoint/2010/main" val="33499167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Eine weitere Einteilung kann mit dieser Strategie-Landkarte erfolgen. </a:t>
            </a:r>
          </a:p>
          <a:p>
            <a:r>
              <a:rPr lang="de-DE" dirty="0"/>
              <a:t>An</a:t>
            </a:r>
            <a:r>
              <a:rPr lang="de-DE" baseline="0" dirty="0"/>
              <a:t> dieser Stelle sollten noch einmal die Schülerlösungen aus der Erprobung herangezogen werden und eine Zuordnung erfolgen. Welche Strategien wurden bereits verwendet? Welche fehlen noch?</a:t>
            </a:r>
          </a:p>
          <a:p>
            <a:r>
              <a:rPr lang="de-DE" baseline="0" dirty="0"/>
              <a:t>Dieser Schritt wird dann auf den späteren Folien zur Bewertung wieder aufgegriffen.</a:t>
            </a:r>
          </a:p>
          <a:p>
            <a:endParaRPr lang="de-DE" baseline="0" dirty="0"/>
          </a:p>
          <a:p>
            <a:r>
              <a:rPr lang="de-DE" baseline="0" dirty="0"/>
              <a:t>Hinweis: Die Analyse der Schülerlösungen kann in Folien 15 und 16 zusammengefasst werden – sonst wird zu viel Zeit in Anspruch genommen. Folie 16 ist im Prinzip eine Ausdifferenzierung der Lösungsstrategien im engeren Sinne (siehe 3. Punkt auf Folie 15).</a:t>
            </a:r>
            <a:endParaRPr lang="de-DE" dirty="0"/>
          </a:p>
          <a:p>
            <a:endParaRPr lang="de-DE"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Schaut</a:t>
            </a:r>
            <a:r>
              <a:rPr lang="de-DE" baseline="0" dirty="0"/>
              <a:t> man sich die Ansätze von Schülerinnen und Schülern zur Brunnenaufgabe noch einmal an, kann man viele Heurismen entdecken: Es wurden </a:t>
            </a:r>
            <a:r>
              <a:rPr lang="de-DE" i="1" baseline="0" dirty="0"/>
              <a:t>Beispiele generiert</a:t>
            </a:r>
            <a:r>
              <a:rPr lang="de-DE" i="0" baseline="0" dirty="0"/>
              <a:t> und</a:t>
            </a:r>
            <a:r>
              <a:rPr lang="de-DE" baseline="0" dirty="0"/>
              <a:t> </a:t>
            </a:r>
            <a:r>
              <a:rPr lang="de-DE" i="1" baseline="0" dirty="0"/>
              <a:t>Spezialfälle</a:t>
            </a:r>
            <a:r>
              <a:rPr lang="de-DE" i="0" baseline="0" dirty="0"/>
              <a:t> betrachtet. Auch eine </a:t>
            </a:r>
            <a:r>
              <a:rPr lang="de-DE" i="1" baseline="0" dirty="0"/>
              <a:t>Aufgabenvariation</a:t>
            </a:r>
            <a:r>
              <a:rPr lang="de-DE" i="0" baseline="0" dirty="0"/>
              <a:t> bzw. Reduktion der Komplexität (man betrachtet eine Karte mit nur zwei oder drei Brunnen) kann hier entscheidende Lösungsimpulse geben.</a:t>
            </a:r>
            <a:endParaRPr lang="de-DE" dirty="0"/>
          </a:p>
          <a:p>
            <a:endParaRPr lang="de-DE" dirty="0"/>
          </a:p>
          <a:p>
            <a:endParaRPr lang="de-DE" dirty="0"/>
          </a:p>
          <a:p>
            <a:r>
              <a:rPr lang="de-DE" dirty="0"/>
              <a:t>Quelle: Holzäpfel, L.; Lacher, M.; </a:t>
            </a:r>
            <a:r>
              <a:rPr lang="de-DE" dirty="0" err="1"/>
              <a:t>Leuders</a:t>
            </a:r>
            <a:r>
              <a:rPr lang="de-DE" dirty="0"/>
              <a:t>, T.</a:t>
            </a:r>
            <a:r>
              <a:rPr lang="de-DE" baseline="0" dirty="0"/>
              <a:t> &amp; Rott, B. (2018). Problemlösen lehren lernen. Klett-</a:t>
            </a:r>
            <a:r>
              <a:rPr lang="de-DE" baseline="0" dirty="0" err="1"/>
              <a:t>Kallmayer</a:t>
            </a:r>
            <a:r>
              <a:rPr lang="de-DE" baseline="0" dirty="0"/>
              <a:t>. S. 140.</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18</a:t>
            </a:fld>
            <a:endParaRPr lang="de-DE" dirty="0"/>
          </a:p>
        </p:txBody>
      </p:sp>
    </p:spTree>
    <p:extLst>
      <p:ext uri="{BB962C8B-B14F-4D97-AF65-F5344CB8AC3E}">
        <p14:creationId xmlns:p14="http://schemas.microsoft.com/office/powerpoint/2010/main" val="40283526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19</a:t>
            </a:fld>
            <a:endParaRPr lang="de-DE"/>
          </a:p>
        </p:txBody>
      </p:sp>
    </p:spTree>
    <p:extLst>
      <p:ext uri="{BB962C8B-B14F-4D97-AF65-F5344CB8AC3E}">
        <p14:creationId xmlns:p14="http://schemas.microsoft.com/office/powerpoint/2010/main" val="30014595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An dieser Stelle wird den Teilnehmerinnen und Teilnehmern noch einmal ein Rückblick zum ersten Baustein gegeben und es wird das Programm für den zweiten Baustein vorgestellt. </a:t>
            </a:r>
          </a:p>
        </p:txBody>
      </p:sp>
      <p:sp>
        <p:nvSpPr>
          <p:cNvPr id="4" name="Foliennummernplatzhalter 3"/>
          <p:cNvSpPr>
            <a:spLocks noGrp="1"/>
          </p:cNvSpPr>
          <p:nvPr>
            <p:ph type="sldNum" sz="quarter" idx="10"/>
          </p:nvPr>
        </p:nvSpPr>
        <p:spPr/>
        <p:txBody>
          <a:bodyPr/>
          <a:lstStyle/>
          <a:p>
            <a:fld id="{FAF12454-57A3-5346-8AD1-8A7E704F94A5}" type="slidenum">
              <a:rPr lang="de-DE" smtClean="0"/>
              <a:pPr/>
              <a:t>2</a:t>
            </a:fld>
            <a:endParaRPr lang="de-DE" dirty="0"/>
          </a:p>
        </p:txBody>
      </p:sp>
    </p:spTree>
    <p:extLst>
      <p:ext uri="{BB962C8B-B14F-4D97-AF65-F5344CB8AC3E}">
        <p14:creationId xmlns:p14="http://schemas.microsoft.com/office/powerpoint/2010/main" val="9769271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20</a:t>
            </a:fld>
            <a:endParaRPr lang="de-DE" dirty="0"/>
          </a:p>
        </p:txBody>
      </p:sp>
    </p:spTree>
    <p:extLst>
      <p:ext uri="{BB962C8B-B14F-4D97-AF65-F5344CB8AC3E}">
        <p14:creationId xmlns:p14="http://schemas.microsoft.com/office/powerpoint/2010/main" val="31992698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Es folgt nun</a:t>
            </a:r>
            <a:r>
              <a:rPr lang="de-DE" baseline="0" dirty="0"/>
              <a:t> das Thema „Problemlösen bewerten“</a:t>
            </a:r>
          </a:p>
          <a:p>
            <a:r>
              <a:rPr lang="de-DE" baseline="0" dirty="0"/>
              <a:t>Der Spruch soll Folgendes andeuten: Wenn man den </a:t>
            </a:r>
            <a:r>
              <a:rPr lang="de-DE" baseline="0" dirty="0" err="1" smtClean="0"/>
              <a:t>SchülerInnen</a:t>
            </a:r>
            <a:r>
              <a:rPr lang="de-DE" baseline="0" dirty="0" smtClean="0"/>
              <a:t> </a:t>
            </a:r>
            <a:r>
              <a:rPr lang="de-DE" baseline="0" dirty="0"/>
              <a:t>vermittelt, dass so komplizierte Inhalte wie Beweisen oder eben Problemlösen nicht relevant für Klassenarbeiten wären, dann nehmen </a:t>
            </a:r>
            <a:r>
              <a:rPr lang="de-DE" baseline="0" dirty="0" smtClean="0"/>
              <a:t>sie </a:t>
            </a:r>
            <a:r>
              <a:rPr lang="de-DE" baseline="0" dirty="0"/>
              <a:t>solche Unterrichtsinhalte auch nicht ernst. Deswegen sollten sie auch in Testsituationen relevant sein. Hierum geht es in diesem Teil des Workshops.</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21</a:t>
            </a:fld>
            <a:endParaRPr lang="de-DE" dirty="0"/>
          </a:p>
        </p:txBody>
      </p:sp>
    </p:spTree>
    <p:extLst>
      <p:ext uri="{BB962C8B-B14F-4D97-AF65-F5344CB8AC3E}">
        <p14:creationId xmlns:p14="http://schemas.microsoft.com/office/powerpoint/2010/main" val="16381886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Aufgabe zunächst selbst lösen lassen, um</a:t>
            </a:r>
            <a:r>
              <a:rPr lang="de-DE" baseline="0" dirty="0"/>
              <a:t> die Schwierigkeiten zu identifizieren. Dann ggf. auch antizipieren lassen, wie wohl die (eigenen) Schülerinnen und Schüler die Aufgabe lösen würden und</a:t>
            </a:r>
            <a:r>
              <a:rPr lang="de-DE" dirty="0"/>
              <a:t> anschließend werden Schüleransätze bzw. Lösungen betrachtet.</a:t>
            </a:r>
          </a:p>
        </p:txBody>
      </p:sp>
      <p:sp>
        <p:nvSpPr>
          <p:cNvPr id="4" name="Foliennummernplatzhalter 3"/>
          <p:cNvSpPr>
            <a:spLocks noGrp="1"/>
          </p:cNvSpPr>
          <p:nvPr>
            <p:ph type="sldNum" sz="quarter" idx="10"/>
          </p:nvPr>
        </p:nvSpPr>
        <p:spPr/>
        <p:txBody>
          <a:bodyPr/>
          <a:lstStyle/>
          <a:p>
            <a:fld id="{FAF12454-57A3-5346-8AD1-8A7E704F94A5}" type="slidenum">
              <a:rPr lang="de-DE" smtClean="0"/>
              <a:pPr/>
              <a:t>22</a:t>
            </a:fld>
            <a:endParaRPr lang="de-DE" dirty="0"/>
          </a:p>
        </p:txBody>
      </p:sp>
    </p:spTree>
    <p:extLst>
      <p:ext uri="{BB962C8B-B14F-4D97-AF65-F5344CB8AC3E}">
        <p14:creationId xmlns:p14="http://schemas.microsoft.com/office/powerpoint/2010/main" val="18265878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Nun geht es darum, konkrete Schülerlösungen zu bewerten.</a:t>
            </a:r>
          </a:p>
          <a:p>
            <a:r>
              <a:rPr lang="de-DE" dirty="0"/>
              <a:t>Der Arbeitsauftrag sollte mit genügend Zeit ausgeführt werden;</a:t>
            </a:r>
            <a:r>
              <a:rPr lang="de-DE" baseline="0" dirty="0"/>
              <a:t> wenn möglich im Ich-Du-Prinzip. Danach werden dann im Plenum einzelne Aspekte diskutiert.</a:t>
            </a:r>
          </a:p>
          <a:p>
            <a:endParaRPr lang="de-DE" baseline="0" dirty="0"/>
          </a:p>
          <a:p>
            <a:r>
              <a:rPr lang="de-DE" baseline="0" dirty="0"/>
              <a:t>Vorbereitung</a:t>
            </a:r>
            <a:r>
              <a:rPr lang="de-DE" baseline="0" dirty="0" smtClean="0"/>
              <a:t>:</a:t>
            </a:r>
            <a:endParaRPr lang="de-DE" baseline="0" dirty="0"/>
          </a:p>
          <a:p>
            <a:r>
              <a:rPr lang="de-DE" baseline="0" dirty="0"/>
              <a:t>a) Hilfreich ist es, die Bildungspläne bereit zu stellen, damit die TN noch einmal einen Blick auf die Kompetenzen werfen können.</a:t>
            </a:r>
          </a:p>
          <a:p>
            <a:r>
              <a:rPr lang="de-DE" baseline="0" dirty="0"/>
              <a:t>b) Möglichst Schülerlösungen ausdrucken und den TN bereit stellen.</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23</a:t>
            </a:fld>
            <a:endParaRPr lang="de-DE" dirty="0"/>
          </a:p>
        </p:txBody>
      </p:sp>
    </p:spTree>
    <p:extLst>
      <p:ext uri="{BB962C8B-B14F-4D97-AF65-F5344CB8AC3E}">
        <p14:creationId xmlns:p14="http://schemas.microsoft.com/office/powerpoint/2010/main" val="5588669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Auf den ersten Blick zeigt</a:t>
            </a:r>
            <a:r>
              <a:rPr lang="de-DE" baseline="0" dirty="0"/>
              <a:t> sich hier eine Lese-/Arbeitsstrategie: Wichtige Begriffe, Werte und Teilergebnisse werden unterstrichen.</a:t>
            </a:r>
          </a:p>
          <a:p>
            <a:r>
              <a:rPr lang="de-DE" dirty="0"/>
              <a:t>Als</a:t>
            </a:r>
            <a:r>
              <a:rPr lang="de-DE" baseline="0" dirty="0"/>
              <a:t> Lösungsstrategie wurde geschicktes Raten mit anschließender Probe gewählt.</a:t>
            </a:r>
          </a:p>
          <a:p>
            <a:endParaRPr lang="de-DE" baseline="0" dirty="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24</a:t>
            </a:fld>
            <a:endParaRPr lang="de-DE" dirty="0"/>
          </a:p>
        </p:txBody>
      </p:sp>
    </p:spTree>
    <p:extLst>
      <p:ext uri="{BB962C8B-B14F-4D97-AF65-F5344CB8AC3E}">
        <p14:creationId xmlns:p14="http://schemas.microsoft.com/office/powerpoint/2010/main" val="6365708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wurde angenommen,</a:t>
            </a:r>
            <a:r>
              <a:rPr lang="de-DE" baseline="0" dirty="0"/>
              <a:t> dass es 10 Erwachsene seien, ohne diese Annahme weiter zu hinterfragen.</a:t>
            </a:r>
          </a:p>
          <a:p>
            <a:r>
              <a:rPr lang="de-DE" baseline="0" dirty="0"/>
              <a:t>Anschließend wurden die Zahlen (30 + 20 + 10 + 20) auch noch falsch addiert zu 70.</a:t>
            </a:r>
          </a:p>
          <a:p>
            <a:r>
              <a:rPr lang="de-DE" baseline="0" dirty="0"/>
              <a:t>Es gibt keine abschließende Probe.</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25</a:t>
            </a:fld>
            <a:endParaRPr lang="de-DE" dirty="0"/>
          </a:p>
        </p:txBody>
      </p:sp>
    </p:spTree>
    <p:extLst>
      <p:ext uri="{BB962C8B-B14F-4D97-AF65-F5344CB8AC3E}">
        <p14:creationId xmlns:p14="http://schemas.microsoft.com/office/powerpoint/2010/main" val="24913793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Im linken Beispiel wurde</a:t>
            </a:r>
            <a:r>
              <a:rPr lang="de-DE" baseline="0" dirty="0"/>
              <a:t> die falsche Annahme getroffen, dass es genau 10 Jungen seien. Dann wurde – mit ikonischer Unterstützung – ermittelt, wie viel ein Fünftel von 60 ist (jeder fünfte Sitz von 60 Sitzen wird markiert). Diese Zahl wird zu 60 hinzuaddiert.</a:t>
            </a:r>
          </a:p>
          <a:p>
            <a:endParaRPr lang="de-DE" baseline="0" dirty="0"/>
          </a:p>
          <a:p>
            <a:r>
              <a:rPr lang="de-DE" baseline="0" dirty="0"/>
              <a:t>Im rechten Fall wurde der Text insofern falsch verstanden, dass es 10 Jungen mehr als Mädchen gebe (es sind aber 10 Jungen mehr als Erwachsene, deren Zahl noch nicht bekannt ist). Ansonsten wird gut weitergearbeitet.</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26</a:t>
            </a:fld>
            <a:endParaRPr lang="de-DE" dirty="0"/>
          </a:p>
        </p:txBody>
      </p:sp>
    </p:spTree>
    <p:extLst>
      <p:ext uri="{BB962C8B-B14F-4D97-AF65-F5344CB8AC3E}">
        <p14:creationId xmlns:p14="http://schemas.microsoft.com/office/powerpoint/2010/main" val="42449881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Auch hier wird – mit Farben und einer entsprechenden Anzahl von</a:t>
            </a:r>
            <a:r>
              <a:rPr lang="de-DE" baseline="0" dirty="0"/>
              <a:t> Kästchen – der Lösungsweg visuell unterstützt.</a:t>
            </a:r>
          </a:p>
          <a:p>
            <a:r>
              <a:rPr lang="de-DE" baseline="0" dirty="0"/>
              <a:t>Was noch nicht klappt, ist die Berücksichtigung der Angabe „ein Fünftel“.</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27</a:t>
            </a:fld>
            <a:endParaRPr lang="de-DE" dirty="0"/>
          </a:p>
        </p:txBody>
      </p:sp>
    </p:spTree>
    <p:extLst>
      <p:ext uri="{BB962C8B-B14F-4D97-AF65-F5344CB8AC3E}">
        <p14:creationId xmlns:p14="http://schemas.microsoft.com/office/powerpoint/2010/main" val="35090708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Dieser</a:t>
            </a:r>
            <a:r>
              <a:rPr lang="de-DE" baseline="0" dirty="0"/>
              <a:t> Schüler zeigt eine sehr schöne, reflektierte Herangehensweise. Leider vertut er sich bei einer Probe und kommt deswegen in der vorgegebenen Zeit nicht zum Ergebnis.</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28</a:t>
            </a:fld>
            <a:endParaRPr lang="de-DE" dirty="0"/>
          </a:p>
        </p:txBody>
      </p:sp>
    </p:spTree>
    <p:extLst>
      <p:ext uri="{BB962C8B-B14F-4D97-AF65-F5344CB8AC3E}">
        <p14:creationId xmlns:p14="http://schemas.microsoft.com/office/powerpoint/2010/main" val="42888962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In diesem Bewertungsraster werden vier Kategorien berücksichtigt, die für das Problemlösen eine zentrale Bedeutung besitzen: Das Vorwissen (Kenntnis</a:t>
            </a:r>
            <a:r>
              <a:rPr lang="de-DE" baseline="0" dirty="0"/>
              <a:t> und Anwendung von Verfahren), die Heurismen (Problemlösestrategien), Steuerungsprozesse (Planung und Kontrolle von Teilschritten) sowie die Einstellungen zum Problemlösen.</a:t>
            </a:r>
          </a:p>
          <a:p>
            <a:endParaRPr lang="de-DE" dirty="0"/>
          </a:p>
          <a:p>
            <a:r>
              <a:rPr lang="de-DE" dirty="0"/>
              <a:t>Mit diesen Kategorien kann eine Transparenz hinsichtlich</a:t>
            </a:r>
            <a:r>
              <a:rPr lang="de-DE" baseline="0" dirty="0"/>
              <a:t> der Bewertung hergestellt werden. Es ist dadurch möglich, den Schülern eine gezielte Rückmeldung zu geben und auch Eltern gegenüber ist dies eine wichtige Grundlage. </a:t>
            </a:r>
          </a:p>
          <a:p>
            <a:r>
              <a:rPr lang="de-DE" baseline="0" dirty="0"/>
              <a:t>Diese Kriterien sollten bereits im Vorfeld bekannt gegeben werden.</a:t>
            </a:r>
          </a:p>
          <a:p>
            <a:endParaRPr lang="de-DE" baseline="0" dirty="0"/>
          </a:p>
          <a:p>
            <a:r>
              <a:rPr lang="de-DE" baseline="0" dirty="0"/>
              <a:t>Die Anwendung ist so gedacht, dass mit Textmarker die positiven bzw. noch nicht erfüllten Aspekte hervorgehoben werden können (zweierlei Farben) und dann kann noch ein Kreuz gesetzt werden, welches die Bewertung innerhalb einer Kategorie zusammenfassend spezifiziert. Sicherlich kann hier auch eine feinere Untergliederung vorgenommen werden, jedoch muss es auch ökonomisch bleiben. Daher diese Reduktion. </a:t>
            </a:r>
          </a:p>
          <a:p>
            <a:endParaRPr lang="de-DE" baseline="0" dirty="0"/>
          </a:p>
          <a:p>
            <a:r>
              <a:rPr lang="de-DE" baseline="0" dirty="0"/>
              <a:t>Wichtig ist, dass diese Kriterien von Beginn an bekannt sind und auch geübt werden. So können diese Prozesse auch im Unterricht an Bedeutung gewinnen.</a:t>
            </a:r>
          </a:p>
          <a:p>
            <a:endParaRPr lang="de-DE" baseline="0" dirty="0"/>
          </a:p>
          <a:p>
            <a:r>
              <a:rPr lang="de-DE" baseline="0" dirty="0"/>
              <a:t>Fremd- und Selbstbewertung ist hilfreich, damit auch die Schülerinnen und Schüler lernen, sich selbst einzuschätzen.</a:t>
            </a:r>
            <a:endParaRPr lang="de-DE" dirty="0"/>
          </a:p>
          <a:p>
            <a:endParaRPr lang="de-DE" dirty="0"/>
          </a:p>
          <a:p>
            <a:r>
              <a:rPr lang="de-DE" dirty="0"/>
              <a:t>Quelle – und weitere Informationen: Holzäpfel, L., Lacher, M., </a:t>
            </a:r>
            <a:r>
              <a:rPr lang="de-DE" dirty="0" err="1"/>
              <a:t>Leuders</a:t>
            </a:r>
            <a:r>
              <a:rPr lang="de-DE" dirty="0"/>
              <a:t>, T.</a:t>
            </a:r>
            <a:r>
              <a:rPr lang="de-DE" baseline="0" dirty="0"/>
              <a:t> &amp; Rott, B. (2018). </a:t>
            </a:r>
            <a:r>
              <a:rPr lang="de-DE" i="1" baseline="0" dirty="0"/>
              <a:t>Problemlösen lehren lernen</a:t>
            </a:r>
            <a:r>
              <a:rPr lang="de-DE" baseline="0" dirty="0"/>
              <a:t>. Klett-</a:t>
            </a:r>
            <a:r>
              <a:rPr lang="de-DE" baseline="0" dirty="0" err="1"/>
              <a:t>Kallmayer</a:t>
            </a:r>
            <a:r>
              <a:rPr lang="de-DE" baseline="0" dirty="0"/>
              <a:t>. S. 211.</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29</a:t>
            </a:fld>
            <a:endParaRPr lang="de-DE" dirty="0"/>
          </a:p>
        </p:txBody>
      </p:sp>
    </p:spTree>
    <p:extLst>
      <p:ext uri="{BB962C8B-B14F-4D97-AF65-F5344CB8AC3E}">
        <p14:creationId xmlns:p14="http://schemas.microsoft.com/office/powerpoint/2010/main" val="11394826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Siehe Steckbrief-Datei</a:t>
            </a:r>
          </a:p>
        </p:txBody>
      </p:sp>
      <p:sp>
        <p:nvSpPr>
          <p:cNvPr id="4" name="Foliennummernplatzhalter 3"/>
          <p:cNvSpPr>
            <a:spLocks noGrp="1"/>
          </p:cNvSpPr>
          <p:nvPr>
            <p:ph type="sldNum" sz="quarter" idx="10"/>
          </p:nvPr>
        </p:nvSpPr>
        <p:spPr/>
        <p:txBody>
          <a:bodyPr/>
          <a:lstStyle/>
          <a:p>
            <a:fld id="{FAF12454-57A3-5346-8AD1-8A7E704F94A5}" type="slidenum">
              <a:rPr lang="de-DE" smtClean="0"/>
              <a:pPr/>
              <a:t>3</a:t>
            </a:fld>
            <a:endParaRPr lang="de-DE" dirty="0"/>
          </a:p>
        </p:txBody>
      </p:sp>
    </p:spTree>
    <p:extLst>
      <p:ext uri="{BB962C8B-B14F-4D97-AF65-F5344CB8AC3E}">
        <p14:creationId xmlns:p14="http://schemas.microsoft.com/office/powerpoint/2010/main" val="17519772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Tx/>
              <a:buNone/>
            </a:pP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30</a:t>
            </a:fld>
            <a:endParaRPr lang="de-DE"/>
          </a:p>
        </p:txBody>
      </p:sp>
    </p:spTree>
    <p:extLst>
      <p:ext uri="{BB962C8B-B14F-4D97-AF65-F5344CB8AC3E}">
        <p14:creationId xmlns:p14="http://schemas.microsoft.com/office/powerpoint/2010/main" val="30014595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31</a:t>
            </a:fld>
            <a:endParaRPr lang="de-DE" dirty="0"/>
          </a:p>
        </p:txBody>
      </p:sp>
    </p:spTree>
    <p:extLst>
      <p:ext uri="{BB962C8B-B14F-4D97-AF65-F5344CB8AC3E}">
        <p14:creationId xmlns:p14="http://schemas.microsoft.com/office/powerpoint/2010/main" val="10320779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Dieses Diagramm entstammt aus dem Buch „Mathematik</a:t>
            </a:r>
            <a:r>
              <a:rPr lang="de-DE" baseline="0" dirty="0"/>
              <a:t> Methodik“ von Barzel/</a:t>
            </a:r>
            <a:r>
              <a:rPr lang="de-DE" baseline="0" dirty="0" err="1"/>
              <a:t>Büchter</a:t>
            </a:r>
            <a:r>
              <a:rPr lang="de-DE" baseline="0" dirty="0"/>
              <a:t>/</a:t>
            </a:r>
            <a:r>
              <a:rPr lang="de-DE" baseline="0" dirty="0" err="1"/>
              <a:t>Leuders</a:t>
            </a:r>
            <a:r>
              <a:rPr lang="de-DE" baseline="0" dirty="0"/>
              <a:t>. Hier wird das Zusammenspiel von Voraussetzungen und Zielen unter Berücksichtigung von Medien, Methoden und Aufgaben beschrieben. Die zentrale Botschaft besteht darin, dass Methoden eine dienende Funktion haben und nicht isoliert, sondern stets im Bezug zu Aufgaben, Medien, Voraussetzungen und Zielen stehen.</a:t>
            </a:r>
            <a:endParaRPr lang="de-DE" dirty="0"/>
          </a:p>
          <a:p>
            <a:r>
              <a:rPr lang="de-DE" dirty="0"/>
              <a:t>Für das Problemlösen eignen</a:t>
            </a:r>
            <a:r>
              <a:rPr lang="de-DE" baseline="0" dirty="0"/>
              <a:t> sich Methoden, die die Problemlöseprozesse sowohl auf individueller wie auch kooperativer Ebene unterstützen. </a:t>
            </a:r>
          </a:p>
          <a:p>
            <a:r>
              <a:rPr lang="de-DE" baseline="0" dirty="0"/>
              <a:t>Auch die systematische Einbindung von Material ist hilfreich</a:t>
            </a:r>
            <a:r>
              <a:rPr lang="de-DE" baseline="0" dirty="0" smtClean="0"/>
              <a:t>.</a:t>
            </a:r>
            <a:endParaRPr lang="de-DE" dirty="0"/>
          </a:p>
          <a:p>
            <a:endParaRPr lang="de-DE" dirty="0"/>
          </a:p>
          <a:p>
            <a:r>
              <a:rPr lang="de-DE" dirty="0"/>
              <a:t>Die</a:t>
            </a:r>
            <a:r>
              <a:rPr lang="de-DE" baseline="0" dirty="0"/>
              <a:t> nachfolgenden Folien sollen durch Eindrücke aus dem Unterricht Anregungen geben, über verschiedene Methoden nachzudenken. Der Dialog ist hierbei u</a:t>
            </a:r>
            <a:r>
              <a:rPr lang="de-DE" baseline="0" dirty="0" smtClean="0"/>
              <a:t>. a</a:t>
            </a:r>
            <a:r>
              <a:rPr lang="de-DE" baseline="0" dirty="0"/>
              <a:t>. ein wichtiger Aspekt – geeignete Methoden können diesen anregen.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32</a:t>
            </a:fld>
            <a:endParaRPr lang="de-DE" dirty="0"/>
          </a:p>
        </p:txBody>
      </p:sp>
    </p:spTree>
    <p:extLst>
      <p:ext uri="{BB962C8B-B14F-4D97-AF65-F5344CB8AC3E}">
        <p14:creationId xmlns:p14="http://schemas.microsoft.com/office/powerpoint/2010/main" val="15312270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Zunächst</a:t>
            </a:r>
            <a:r>
              <a:rPr lang="de-DE" baseline="0" dirty="0"/>
              <a:t> einmal können Vorschläge für geeignete Methoden seitens der Teilnehmenden gesammelt werden. Wichtig ist stets der Fokus darauf, dass Methoden eine dienende Funktion haben und daher sollte der Blick auf die Prozesse gelenkt werden, die bei der Bearbeitung der Probleme ablaufen. </a:t>
            </a:r>
          </a:p>
          <a:p>
            <a:endParaRPr lang="de-DE" dirty="0"/>
          </a:p>
          <a:p>
            <a:r>
              <a:rPr lang="de-DE" dirty="0"/>
              <a:t>Die nachfolgenden Folien dienen dazu, Anregungen zur konkreten Situation</a:t>
            </a:r>
            <a:r>
              <a:rPr lang="de-DE" baseline="0" dirty="0"/>
              <a:t> im Klassenzimmer zu geben – sind also optional.</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33</a:t>
            </a:fld>
            <a:endParaRPr lang="de-DE" dirty="0"/>
          </a:p>
        </p:txBody>
      </p:sp>
    </p:spTree>
    <p:extLst>
      <p:ext uri="{BB962C8B-B14F-4D97-AF65-F5344CB8AC3E}">
        <p14:creationId xmlns:p14="http://schemas.microsoft.com/office/powerpoint/2010/main" val="13919794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a:t>Ziel dieses Bausteins: Arbeitsfähig werden für die Distanzphase</a:t>
            </a:r>
          </a:p>
          <a:p>
            <a:endParaRPr lang="de-DE" baseline="0" dirty="0"/>
          </a:p>
          <a:p>
            <a:r>
              <a:rPr lang="de-DE" baseline="0" dirty="0"/>
              <a:t>BS 2:</a:t>
            </a:r>
          </a:p>
          <a:p>
            <a:pPr marL="171450" indent="-171450">
              <a:buFontTx/>
              <a:buChar char="-"/>
            </a:pPr>
            <a:r>
              <a:rPr lang="de-DE" baseline="0" dirty="0"/>
              <a:t>Reflexion der Erfahrungen</a:t>
            </a:r>
          </a:p>
          <a:p>
            <a:pPr marL="171450" indent="-171450">
              <a:buFontTx/>
              <a:buChar char="-"/>
            </a:pPr>
            <a:r>
              <a:rPr lang="de-DE" baseline="0" dirty="0"/>
              <a:t>Weitere Probleme (Beispiele)</a:t>
            </a:r>
          </a:p>
          <a:p>
            <a:pPr marL="171450" indent="-171450">
              <a:buFontTx/>
              <a:buChar char="-"/>
            </a:pPr>
            <a:r>
              <a:rPr lang="de-DE" baseline="0" dirty="0" err="1"/>
              <a:t>Heurismen</a:t>
            </a:r>
            <a:r>
              <a:rPr lang="de-DE" baseline="0" dirty="0"/>
              <a:t> (systematisch) langfristig aufbauen</a:t>
            </a:r>
          </a:p>
          <a:p>
            <a:pPr marL="171450" indent="-171450">
              <a:buFontTx/>
              <a:buChar char="-"/>
            </a:pPr>
            <a:r>
              <a:rPr lang="de-DE" baseline="0" dirty="0"/>
              <a:t>Diagnose</a:t>
            </a:r>
          </a:p>
          <a:p>
            <a:pPr marL="171450" indent="-171450">
              <a:buFontTx/>
              <a:buChar char="-"/>
            </a:pPr>
            <a:r>
              <a:rPr lang="de-DE" baseline="0" dirty="0"/>
              <a:t>Bewertung</a:t>
            </a:r>
          </a:p>
          <a:p>
            <a:pPr marL="171450" indent="-171450">
              <a:buFontTx/>
              <a:buChar char="-"/>
            </a:pPr>
            <a:endParaRPr lang="de-DE" baseline="0" dirty="0"/>
          </a:p>
          <a:p>
            <a:pPr marL="171450" indent="-171450">
              <a:buFontTx/>
              <a:buChar char="-"/>
            </a:pP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35</a:t>
            </a:fld>
            <a:endParaRPr lang="de-DE"/>
          </a:p>
        </p:txBody>
      </p:sp>
    </p:spTree>
    <p:extLst>
      <p:ext uri="{BB962C8B-B14F-4D97-AF65-F5344CB8AC3E}">
        <p14:creationId xmlns:p14="http://schemas.microsoft.com/office/powerpoint/2010/main" val="30014595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Wichtig ist, die</a:t>
            </a:r>
            <a:r>
              <a:rPr lang="de-DE" baseline="0" dirty="0"/>
              <a:t> weitere Arbeit am Problemlösen anzuregen. Es lohnt sich, hier noch etwas Zeit zu investieren, um mit den Teilnehmenden zu überlegen, wie sie die Thematik weiterhin bearbeiten können. Der kollegiale Austausch ist dabei von großer Bedeutung; evtl. können Strukturen angeregt werden, wie (regelmäßig) miteinander gearbeitet werden kann – innerhalb einer Schule oder auch zwischen Schulen (Partner).</a:t>
            </a:r>
          </a:p>
          <a:p>
            <a:endParaRPr lang="de-DE" dirty="0"/>
          </a:p>
          <a:p>
            <a:endParaRPr lang="de-DE" dirty="0"/>
          </a:p>
          <a:p>
            <a:endParaRPr lang="de-DE" dirty="0"/>
          </a:p>
          <a:p>
            <a:endParaRPr lang="de-DE" dirty="0"/>
          </a:p>
          <a:p>
            <a:pPr marL="0" marR="0" indent="0" algn="l" defTabSz="914400" rtl="0" eaLnBrk="1" fontAlgn="base" latinLnBrk="0" hangingPunct="1">
              <a:lnSpc>
                <a:spcPct val="100000"/>
              </a:lnSpc>
              <a:spcBef>
                <a:spcPct val="30000"/>
              </a:spcBef>
              <a:spcAft>
                <a:spcPct val="0"/>
              </a:spcAft>
              <a:buClrTx/>
              <a:buSzTx/>
              <a:buFontTx/>
              <a:buNone/>
              <a:tabLst/>
              <a:defRPr/>
            </a:pPr>
            <a:r>
              <a:rPr lang="de-DE" baseline="0" dirty="0"/>
              <a:t>Foto: Heinz-Dieter Linke &amp; Lars Holzäpfel</a:t>
            </a:r>
            <a:endParaRPr lang="de-DE" dirty="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36</a:t>
            </a:fld>
            <a:endParaRPr lang="de-DE" dirty="0"/>
          </a:p>
        </p:txBody>
      </p:sp>
    </p:spTree>
    <p:extLst>
      <p:ext uri="{BB962C8B-B14F-4D97-AF65-F5344CB8AC3E}">
        <p14:creationId xmlns:p14="http://schemas.microsoft.com/office/powerpoint/2010/main" val="5276669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Gerade in dem Buch „Problemlösen lehren lernen“ finden sich viele praktische</a:t>
            </a:r>
            <a:r>
              <a:rPr lang="de-DE" baseline="0" dirty="0"/>
              <a:t> (aber theoretisch fundierte) Tipps für den Einsatz von Problemlösen im Unterricht.</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37</a:t>
            </a:fld>
            <a:endParaRPr lang="de-DE" dirty="0"/>
          </a:p>
        </p:txBody>
      </p:sp>
    </p:spTree>
    <p:extLst>
      <p:ext uri="{BB962C8B-B14F-4D97-AF65-F5344CB8AC3E}">
        <p14:creationId xmlns:p14="http://schemas.microsoft.com/office/powerpoint/2010/main" val="15618504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a:t>
            </a:fld>
            <a:endParaRPr lang="de-DE" dirty="0"/>
          </a:p>
        </p:txBody>
      </p:sp>
    </p:spTree>
    <p:extLst>
      <p:ext uri="{BB962C8B-B14F-4D97-AF65-F5344CB8AC3E}">
        <p14:creationId xmlns:p14="http://schemas.microsoft.com/office/powerpoint/2010/main" val="3001459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a:t>
            </a:fld>
            <a:endParaRPr lang="de-DE" dirty="0"/>
          </a:p>
        </p:txBody>
      </p:sp>
    </p:spTree>
    <p:extLst>
      <p:ext uri="{BB962C8B-B14F-4D97-AF65-F5344CB8AC3E}">
        <p14:creationId xmlns:p14="http://schemas.microsoft.com/office/powerpoint/2010/main" val="30014595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1" kern="1200" dirty="0">
                <a:solidFill>
                  <a:schemeClr val="tx1"/>
                </a:solidFill>
                <a:effectLst/>
                <a:latin typeface="Arial" charset="0"/>
                <a:ea typeface="ＭＳ Ｐゴシック" charset="-128"/>
                <a:cs typeface="ＭＳ Ｐゴシック" charset="-128"/>
              </a:rPr>
              <a:t>Ziele</a:t>
            </a:r>
            <a:endParaRPr lang="de-DE" sz="1200"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Methodische Hinweise</a:t>
            </a:r>
            <a:endParaRPr lang="de-DE" sz="1200" kern="1200" dirty="0">
              <a:solidFill>
                <a:schemeClr val="tx1"/>
              </a:solidFill>
              <a:effectLst/>
              <a:latin typeface="Arial" charset="0"/>
              <a:ea typeface="ＭＳ Ｐゴシック" charset="-128"/>
              <a:cs typeface="ＭＳ Ｐゴシック" charset="-128"/>
            </a:endParaRPr>
          </a:p>
          <a:p>
            <a:r>
              <a:rPr lang="de-DE" sz="1200" kern="1200" dirty="0">
                <a:solidFill>
                  <a:schemeClr val="tx1"/>
                </a:solidFill>
                <a:effectLst/>
                <a:latin typeface="Arial" charset="0"/>
                <a:ea typeface="ＭＳ Ｐゴシック" charset="-128"/>
                <a:cs typeface="ＭＳ Ｐゴシック" charset="-128"/>
              </a:rPr>
              <a:t>Den</a:t>
            </a:r>
            <a:r>
              <a:rPr lang="de-DE" sz="1200" kern="1200" baseline="0" dirty="0">
                <a:solidFill>
                  <a:schemeClr val="tx1"/>
                </a:solidFill>
                <a:effectLst/>
                <a:latin typeface="Arial" charset="0"/>
                <a:ea typeface="ＭＳ Ｐゴシック" charset="-128"/>
                <a:cs typeface="ＭＳ Ｐゴシック" charset="-128"/>
              </a:rPr>
              <a:t> Teilnehmenden sollen zu Beginn der Fortbildung die Ziele des Bausteins transparent gemacht werden.</a:t>
            </a:r>
          </a:p>
          <a:p>
            <a:endParaRPr lang="de-DE" sz="1200"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noProof="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r>
              <a:rPr lang="de-DE" sz="1200" kern="1200" dirty="0">
                <a:solidFill>
                  <a:schemeClr val="tx1"/>
                </a:solidFill>
                <a:effectLst/>
                <a:latin typeface="Arial" charset="0"/>
                <a:ea typeface="ＭＳ Ｐゴシック" charset="-128"/>
                <a:cs typeface="ＭＳ Ｐゴシック" charset="-128"/>
              </a:rPr>
              <a:t>, Dokumentenkamera</a:t>
            </a:r>
          </a:p>
        </p:txBody>
      </p:sp>
      <p:sp>
        <p:nvSpPr>
          <p:cNvPr id="4" name="Foliennummernplatzhalter 3"/>
          <p:cNvSpPr>
            <a:spLocks noGrp="1"/>
          </p:cNvSpPr>
          <p:nvPr>
            <p:ph type="sldNum" sz="quarter" idx="10"/>
          </p:nvPr>
        </p:nvSpPr>
        <p:spPr/>
        <p:txBody>
          <a:bodyPr/>
          <a:lstStyle/>
          <a:p>
            <a:fld id="{FAF12454-57A3-5346-8AD1-8A7E704F94A5}" type="slidenum">
              <a:rPr lang="de-DE" smtClean="0"/>
              <a:pPr/>
              <a:t>6</a:t>
            </a:fld>
            <a:endParaRPr lang="de-DE"/>
          </a:p>
        </p:txBody>
      </p:sp>
    </p:spTree>
    <p:extLst>
      <p:ext uri="{BB962C8B-B14F-4D97-AF65-F5344CB8AC3E}">
        <p14:creationId xmlns:p14="http://schemas.microsoft.com/office/powerpoint/2010/main" val="2221686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7</a:t>
            </a:fld>
            <a:endParaRPr lang="de-DE"/>
          </a:p>
        </p:txBody>
      </p:sp>
    </p:spTree>
    <p:extLst>
      <p:ext uri="{BB962C8B-B14F-4D97-AF65-F5344CB8AC3E}">
        <p14:creationId xmlns:p14="http://schemas.microsoft.com/office/powerpoint/2010/main" val="30014595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8</a:t>
            </a:fld>
            <a:endParaRPr lang="de-DE" dirty="0"/>
          </a:p>
        </p:txBody>
      </p:sp>
    </p:spTree>
    <p:extLst>
      <p:ext uri="{BB962C8B-B14F-4D97-AF65-F5344CB8AC3E}">
        <p14:creationId xmlns:p14="http://schemas.microsoft.com/office/powerpoint/2010/main" val="24282585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 Phase kann – je nach verfügbarer Zeit bzw.</a:t>
            </a:r>
            <a:r>
              <a:rPr lang="de-DE" baseline="0" dirty="0"/>
              <a:t> Gruppengröße </a:t>
            </a:r>
            <a:r>
              <a:rPr lang="de-DE" dirty="0"/>
              <a:t>– auch zunächst in Kleingruppen gestaltet werden</a:t>
            </a:r>
            <a:r>
              <a:rPr lang="de-DE" baseline="0" dirty="0"/>
              <a:t>, damit der Austausch nicht zu lange dauert. Exemplarisch können dann prägnante Beispiele herausgegriffen und im Plenum besprochen werden (dafür empfiehlt sich eine Durchsicht vorab). </a:t>
            </a:r>
          </a:p>
          <a:p>
            <a:endParaRPr lang="de-DE" baseline="0" dirty="0"/>
          </a:p>
          <a:p>
            <a:r>
              <a:rPr lang="de-DE" baseline="0" dirty="0"/>
              <a:t>Eine Dokumentenkamera ist für diese Phase hilfreich.</a:t>
            </a:r>
          </a:p>
        </p:txBody>
      </p:sp>
      <p:sp>
        <p:nvSpPr>
          <p:cNvPr id="4" name="Foliennummernplatzhalter 3"/>
          <p:cNvSpPr>
            <a:spLocks noGrp="1"/>
          </p:cNvSpPr>
          <p:nvPr>
            <p:ph type="sldNum" sz="quarter" idx="10"/>
          </p:nvPr>
        </p:nvSpPr>
        <p:spPr/>
        <p:txBody>
          <a:bodyPr/>
          <a:lstStyle/>
          <a:p>
            <a:fld id="{FAF12454-57A3-5346-8AD1-8A7E704F94A5}" type="slidenum">
              <a:rPr lang="de-DE" smtClean="0"/>
              <a:pPr/>
              <a:t>9</a:t>
            </a:fld>
            <a:endParaRPr lang="de-DE" dirty="0"/>
          </a:p>
        </p:txBody>
      </p:sp>
    </p:spTree>
    <p:extLst>
      <p:ext uri="{BB962C8B-B14F-4D97-AF65-F5344CB8AC3E}">
        <p14:creationId xmlns:p14="http://schemas.microsoft.com/office/powerpoint/2010/main" val="34420544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4.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4.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emf"/><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4000" y="417600"/>
            <a:ext cx="8856984"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
        <p:nvSpPr>
          <p:cNvPr id="11" name="Rectangle 8"/>
          <p:cNvSpPr>
            <a:spLocks noGrp="1" noChangeArrowheads="1"/>
          </p:cNvSpPr>
          <p:nvPr>
            <p:ph idx="1" hasCustomPrompt="1"/>
          </p:nvPr>
        </p:nvSpPr>
        <p:spPr bwMode="auto">
          <a:xfrm>
            <a:off x="324000" y="1515600"/>
            <a:ext cx="8496472"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5" name="Inhaltsplatzhalter 2"/>
          <p:cNvSpPr>
            <a:spLocks noGrp="1"/>
          </p:cNvSpPr>
          <p:nvPr>
            <p:ph idx="17" hasCustomPrompt="1"/>
          </p:nvPr>
        </p:nvSpPr>
        <p:spPr>
          <a:xfrm>
            <a:off x="324000" y="1124744"/>
            <a:ext cx="8427398" cy="288032"/>
          </a:xfrm>
        </p:spPr>
        <p:txBody>
          <a:bodyPr lIns="90000"/>
          <a:lstStyle>
            <a:lvl1pPr marL="0" indent="0">
              <a:spcAft>
                <a:spcPts val="1200"/>
              </a:spcAft>
              <a:buClr>
                <a:srgbClr val="CBB98A"/>
              </a:buClr>
              <a:buNone/>
              <a:defRPr b="0">
                <a:solidFill>
                  <a:srgbClr val="327A86"/>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Tree>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4000" y="417600"/>
            <a:ext cx="8424936" cy="490861"/>
          </a:xfrm>
          <a:prstGeom prst="rect">
            <a:avLst/>
          </a:prstGeom>
        </p:spPr>
        <p:txBody>
          <a:bodyPr vert="horz" lIns="91440" tIns="45720" rIns="91440" bIns="45720" rtlCol="0" anchor="ctr">
            <a:normAutofit/>
          </a:bodyPr>
          <a:lstStyle>
            <a:lvl1pPr>
              <a:defRPr sz="2500" b="1"/>
            </a:lvl1pPr>
          </a:lstStyle>
          <a:p>
            <a:r>
              <a:rPr lang="de-DE" dirty="0"/>
              <a:t>Titelmasterformat durch Klicken bearbeiten</a:t>
            </a:r>
          </a:p>
        </p:txBody>
      </p:sp>
    </p:spTree>
    <p:extLst>
      <p:ext uri="{BB962C8B-B14F-4D97-AF65-F5344CB8AC3E}">
        <p14:creationId xmlns:p14="http://schemas.microsoft.com/office/powerpoint/2010/main" val="3751226473"/>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4000" y="417600"/>
            <a:ext cx="8568480"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Tree>
    <p:extLst>
      <p:ext uri="{BB962C8B-B14F-4D97-AF65-F5344CB8AC3E}">
        <p14:creationId xmlns:p14="http://schemas.microsoft.com/office/powerpoint/2010/main" val="2576388977"/>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Ü | Objekt">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4000" y="417600"/>
            <a:ext cx="8964488"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
        <p:nvSpPr>
          <p:cNvPr id="11" name="Rectangle 8"/>
          <p:cNvSpPr>
            <a:spLocks noGrp="1" noChangeArrowheads="1"/>
          </p:cNvSpPr>
          <p:nvPr>
            <p:ph idx="1"/>
          </p:nvPr>
        </p:nvSpPr>
        <p:spPr bwMode="auto">
          <a:xfrm>
            <a:off x="323528" y="1124744"/>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a:t>Formatvorlagen des Textmasters bearbeiten</a:t>
            </a:r>
          </a:p>
        </p:txBody>
      </p:sp>
    </p:spTree>
    <p:extLst>
      <p:ext uri="{BB962C8B-B14F-4D97-AF65-F5344CB8AC3E}">
        <p14:creationId xmlns:p14="http://schemas.microsoft.com/office/powerpoint/2010/main" val="1903940956"/>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4000" y="417600"/>
            <a:ext cx="903649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1929633898"/>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Gliederung">
    <p:bg>
      <p:bgPr>
        <a:solidFill>
          <a:schemeClr val="bg1"/>
        </a:solidFill>
        <a:effectLst/>
      </p:bgPr>
    </p:bg>
    <p:spTree>
      <p:nvGrpSpPr>
        <p:cNvPr id="1" name=""/>
        <p:cNvGrpSpPr/>
        <p:nvPr/>
      </p:nvGrpSpPr>
      <p:grpSpPr>
        <a:xfrm>
          <a:off x="0" y="0"/>
          <a:ext cx="0" cy="0"/>
          <a:chOff x="0" y="0"/>
          <a:chExt cx="0" cy="0"/>
        </a:xfrm>
      </p:grpSpPr>
      <p:sp>
        <p:nvSpPr>
          <p:cNvPr id="6" name="Rechteck 5"/>
          <p:cNvSpPr/>
          <p:nvPr userDrawn="1"/>
        </p:nvSpPr>
        <p:spPr bwMode="auto">
          <a:xfrm>
            <a:off x="0" y="332656"/>
            <a:ext cx="9144000" cy="6525344"/>
          </a:xfrm>
          <a:prstGeom prst="rect">
            <a:avLst/>
          </a:prstGeom>
          <a:solidFill>
            <a:srgbClr val="327A86">
              <a:alpha val="52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prstClr val="black"/>
              </a:solidFill>
              <a:latin typeface="Calibri" panose="020F0502020204030204" pitchFamily="34" charset="0"/>
            </a:endParaRPr>
          </a:p>
        </p:txBody>
      </p:sp>
      <p:sp>
        <p:nvSpPr>
          <p:cNvPr id="24" name="Rechteck 23"/>
          <p:cNvSpPr/>
          <p:nvPr userDrawn="1"/>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endParaRPr lang="en-GB" sz="2000" dirty="0">
              <a:solidFill>
                <a:prstClr val="black"/>
              </a:solidFill>
              <a:latin typeface="Calibri" panose="020F0502020204030204" pitchFamily="34" charset="0"/>
            </a:endParaRPr>
          </a:p>
        </p:txBody>
      </p:sp>
      <p:sp>
        <p:nvSpPr>
          <p:cNvPr id="23" name="Titelplatzhalter 2"/>
          <p:cNvSpPr>
            <a:spLocks noGrp="1"/>
          </p:cNvSpPr>
          <p:nvPr>
            <p:ph type="title" hasCustomPrompt="1"/>
          </p:nvPr>
        </p:nvSpPr>
        <p:spPr>
          <a:xfrm>
            <a:off x="323528" y="417587"/>
            <a:ext cx="8424936" cy="490861"/>
          </a:xfrm>
          <a:prstGeom prst="rect">
            <a:avLst/>
          </a:prstGeom>
        </p:spPr>
        <p:txBody>
          <a:bodyPr vert="horz" lIns="91440" tIns="45720" rIns="91440" bIns="45720" rtlCol="0" anchor="t">
            <a:normAutofit/>
          </a:bodyPr>
          <a:lstStyle>
            <a:lvl1pPr>
              <a:defRPr b="1">
                <a:solidFill>
                  <a:schemeClr val="bg1"/>
                </a:solidFill>
              </a:defRPr>
            </a:lvl1pPr>
          </a:lstStyle>
          <a:p>
            <a:r>
              <a:rPr lang="de-DE" dirty="0"/>
              <a:t>Gliederung</a:t>
            </a:r>
          </a:p>
        </p:txBody>
      </p:sp>
      <p:sp>
        <p:nvSpPr>
          <p:cNvPr id="33" name="Rectangle 8"/>
          <p:cNvSpPr>
            <a:spLocks noGrp="1" noChangeArrowheads="1"/>
          </p:cNvSpPr>
          <p:nvPr>
            <p:ph idx="1" hasCustomPrompt="1"/>
          </p:nvPr>
        </p:nvSpPr>
        <p:spPr bwMode="auto">
          <a:xfrm>
            <a:off x="395536" y="1340768"/>
            <a:ext cx="8424936" cy="3672408"/>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marR="0" indent="0" algn="l" defTabSz="914400" rtl="0" eaLnBrk="1" fontAlgn="base" latinLnBrk="0" hangingPunct="1">
              <a:lnSpc>
                <a:spcPts val="3600"/>
              </a:lnSpc>
              <a:spcBef>
                <a:spcPts val="576"/>
              </a:spcBef>
              <a:spcAft>
                <a:spcPts val="600"/>
              </a:spcAft>
              <a:buClr>
                <a:schemeClr val="bg1"/>
              </a:buClr>
              <a:buSzTx/>
              <a:buFont typeface="Arial" panose="020B0604020202020204" pitchFamily="34" charset="0"/>
              <a:buChar char="•"/>
              <a:tabLst>
                <a:tab pos="622300" algn="l"/>
              </a:tabLst>
              <a:defRPr sz="2500" b="1"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p:txBody>
      </p:sp>
    </p:spTree>
    <p:extLst>
      <p:ext uri="{BB962C8B-B14F-4D97-AF65-F5344CB8AC3E}">
        <p14:creationId xmlns:p14="http://schemas.microsoft.com/office/powerpoint/2010/main" val="902624584"/>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b="0" i="0" dirty="0">
              <a:solidFill>
                <a:prstClr val="black"/>
              </a:solidFill>
              <a:latin typeface="Calibri Normal" charset="0"/>
            </a:endParaRPr>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b="0" i="0" dirty="0">
              <a:solidFill>
                <a:prstClr val="black"/>
              </a:solidFill>
              <a:latin typeface="Calibri Normal" charset="0"/>
            </a:endParaRPr>
          </a:p>
        </p:txBody>
      </p:sp>
      <p:sp>
        <p:nvSpPr>
          <p:cNvPr id="14" name="Rechteck 13"/>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b="0" i="0" dirty="0">
              <a:solidFill>
                <a:prstClr val="black"/>
              </a:solidFill>
              <a:latin typeface="Calibri Normal" charset="0"/>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dirty="0"/>
              <a:t>Formatvorlage des Untertitelmasters durch Klicken bearbeiten</a:t>
            </a:r>
          </a:p>
        </p:txBody>
      </p:sp>
      <p:sp>
        <p:nvSpPr>
          <p:cNvPr id="6" name="Bildplatzhalter 5"/>
          <p:cNvSpPr>
            <a:spLocks noGrp="1"/>
          </p:cNvSpPr>
          <p:nvPr userDrawn="1">
            <p:ph type="pic" sz="quarter" idx="10"/>
          </p:nvPr>
        </p:nvSpPr>
        <p:spPr>
          <a:xfrm>
            <a:off x="0" y="765175"/>
            <a:ext cx="9144000" cy="2807841"/>
          </a:xfrm>
        </p:spPr>
        <p:txBody>
          <a:bodyPr/>
          <a:lstStyle/>
          <a:p>
            <a:r>
              <a:rPr lang="de-DE" dirty="0"/>
              <a:t>Bild durch Klicken auf Symbol hinzufügen</a:t>
            </a:r>
          </a:p>
        </p:txBody>
      </p:sp>
      <p:pic>
        <p:nvPicPr>
          <p:cNvPr id="16" name="Grafik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grpSp>
        <p:nvGrpSpPr>
          <p:cNvPr id="17" name="Gruppieren 16"/>
          <p:cNvGrpSpPr/>
          <p:nvPr userDrawn="1"/>
        </p:nvGrpSpPr>
        <p:grpSpPr>
          <a:xfrm>
            <a:off x="7105927" y="4004785"/>
            <a:ext cx="2038073" cy="558237"/>
            <a:chOff x="7105927" y="5823091"/>
            <a:chExt cx="2038073" cy="558237"/>
          </a:xfrm>
        </p:grpSpPr>
        <p:sp>
          <p:nvSpPr>
            <p:cNvPr id="19" name="Textfeld 18"/>
            <p:cNvSpPr txBox="1"/>
            <p:nvPr userDrawn="1"/>
          </p:nvSpPr>
          <p:spPr>
            <a:xfrm>
              <a:off x="7105927" y="5823091"/>
              <a:ext cx="899592" cy="230832"/>
            </a:xfrm>
            <a:prstGeom prst="rect">
              <a:avLst/>
            </a:prstGeom>
            <a:noFill/>
          </p:spPr>
          <p:txBody>
            <a:bodyPr wrap="square" rtlCol="0">
              <a:spAutoFit/>
            </a:bodyPr>
            <a:lstStyle/>
            <a:p>
              <a:pPr algn="r"/>
              <a:r>
                <a:rPr lang="de-DE" sz="850" dirty="0">
                  <a:solidFill>
                    <a:prstClr val="black"/>
                  </a:solidFill>
                  <a:latin typeface="Calibri" panose="020F0502020204030204" pitchFamily="34" charset="0"/>
                </a:rPr>
                <a:t>Initiiert durch</a:t>
              </a:r>
            </a:p>
          </p:txBody>
        </p:sp>
        <p:grpSp>
          <p:nvGrpSpPr>
            <p:cNvPr id="20" name="Gruppieren 19"/>
            <p:cNvGrpSpPr/>
            <p:nvPr userDrawn="1"/>
          </p:nvGrpSpPr>
          <p:grpSpPr>
            <a:xfrm>
              <a:off x="7308304" y="6067571"/>
              <a:ext cx="1835696" cy="313757"/>
              <a:chOff x="7308304" y="5923555"/>
              <a:chExt cx="1835696" cy="313757"/>
            </a:xfrm>
          </p:grpSpPr>
          <p:sp>
            <p:nvSpPr>
              <p:cNvPr id="21" name="Rechteck 20"/>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endParaRPr lang="de-DE" sz="2000" dirty="0">
                  <a:solidFill>
                    <a:prstClr val="black"/>
                  </a:solidFill>
                  <a:latin typeface="Calibri" panose="020F0502020204030204" pitchFamily="34" charset="0"/>
                </a:endParaRPr>
              </a:p>
            </p:txBody>
          </p:sp>
          <p:pic>
            <p:nvPicPr>
              <p:cNvPr id="27" name="Grafik 6"/>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spTree>
    <p:extLst>
      <p:ext uri="{BB962C8B-B14F-4D97-AF65-F5344CB8AC3E}">
        <p14:creationId xmlns:p14="http://schemas.microsoft.com/office/powerpoint/2010/main" val="8073019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folie ohne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b="0" i="0" dirty="0">
              <a:solidFill>
                <a:prstClr val="black"/>
              </a:solidFill>
              <a:latin typeface="Calibri Normal" charset="0"/>
            </a:endParaRPr>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b="0" i="0" dirty="0">
              <a:solidFill>
                <a:prstClr val="black"/>
              </a:solidFill>
              <a:latin typeface="Calibri Normal" charset="0"/>
            </a:endParaRPr>
          </a:p>
        </p:txBody>
      </p:sp>
      <p:sp>
        <p:nvSpPr>
          <p:cNvPr id="14" name="Rechteck 13"/>
          <p:cNvSpPr/>
          <p:nvPr userDrawn="1"/>
        </p:nvSpPr>
        <p:spPr bwMode="auto">
          <a:xfrm>
            <a:off x="7092281" y="3789035"/>
            <a:ext cx="2051719" cy="288032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b="0" i="0" dirty="0">
              <a:solidFill>
                <a:prstClr val="black"/>
              </a:solidFill>
              <a:latin typeface="Calibri Normal" charset="0"/>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6462"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a:t>Formatvorlage des Untertitelmasters durch Klicken bearbeiten</a:t>
            </a:r>
            <a:endParaRPr lang="de-DE" dirty="0"/>
          </a:p>
        </p:txBody>
      </p:sp>
      <p:sp>
        <p:nvSpPr>
          <p:cNvPr id="13" name="Rectangle 2"/>
          <p:cNvSpPr txBox="1">
            <a:spLocks noChangeArrowheads="1"/>
          </p:cNvSpPr>
          <p:nvPr userDrawn="1"/>
        </p:nvSpPr>
        <p:spPr>
          <a:xfrm>
            <a:off x="633442" y="1137283"/>
            <a:ext cx="7898998" cy="1143000"/>
          </a:xfrm>
          <a:prstGeom prst="rect">
            <a:avLst/>
          </a:prstGeom>
        </p:spPr>
        <p:txBody>
          <a:bodyPr vert="horz" lIns="91440" tIns="108000" rIns="91440" bIns="108000" rtlCol="0" anchor="ctr">
            <a:noAutofit/>
          </a:bodyPr>
          <a:lstStyle>
            <a:lvl1pPr marL="0" indent="0" algn="l" rtl="0" eaLnBrk="1" fontAlgn="base" hangingPunct="1">
              <a:spcBef>
                <a:spcPct val="0"/>
              </a:spcBef>
              <a:spcAft>
                <a:spcPct val="0"/>
              </a:spcAft>
              <a:defRPr sz="2800" b="0" baseline="0">
                <a:solidFill>
                  <a:schemeClr val="bg1"/>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r>
              <a:rPr lang="de-DE" sz="3600" b="1" kern="0" dirty="0">
                <a:solidFill>
                  <a:srgbClr val="327A86"/>
                </a:solidFill>
                <a:ea typeface="ＭＳ Ｐゴシック"/>
              </a:rPr>
              <a:t>Titel ohne Bild</a:t>
            </a:r>
          </a:p>
        </p:txBody>
      </p:sp>
      <p:sp>
        <p:nvSpPr>
          <p:cNvPr id="25" name="Textfeld 24"/>
          <p:cNvSpPr txBox="1"/>
          <p:nvPr userDrawn="1"/>
        </p:nvSpPr>
        <p:spPr>
          <a:xfrm>
            <a:off x="41764" y="6635881"/>
            <a:ext cx="4608512" cy="261610"/>
          </a:xfrm>
          <a:prstGeom prst="rect">
            <a:avLst/>
          </a:prstGeom>
          <a:noFill/>
        </p:spPr>
        <p:txBody>
          <a:bodyPr wrap="square" rtlCol="0">
            <a:spAutoFit/>
          </a:bodyPr>
          <a:lstStyle/>
          <a:p>
            <a:r>
              <a:rPr lang="de-DE" sz="1100" dirty="0">
                <a:solidFill>
                  <a:srgbClr val="FFFFFF">
                    <a:lumMod val="50000"/>
                  </a:srgbClr>
                </a:solidFill>
                <a:latin typeface="Calibri" panose="020F0502020204030204" pitchFamily="34" charset="0"/>
              </a:rPr>
              <a:t>Version vom 12.11.2016</a:t>
            </a:r>
          </a:p>
        </p:txBody>
      </p:sp>
      <p:pic>
        <p:nvPicPr>
          <p:cNvPr id="26" name="Grafik 2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grpSp>
        <p:nvGrpSpPr>
          <p:cNvPr id="27" name="Gruppieren 26"/>
          <p:cNvGrpSpPr/>
          <p:nvPr userDrawn="1"/>
        </p:nvGrpSpPr>
        <p:grpSpPr>
          <a:xfrm>
            <a:off x="7105927" y="4004785"/>
            <a:ext cx="2038073" cy="558237"/>
            <a:chOff x="7105927" y="5823091"/>
            <a:chExt cx="2038073" cy="558237"/>
          </a:xfrm>
        </p:grpSpPr>
        <p:sp>
          <p:nvSpPr>
            <p:cNvPr id="28" name="Textfeld 27"/>
            <p:cNvSpPr txBox="1"/>
            <p:nvPr userDrawn="1"/>
          </p:nvSpPr>
          <p:spPr>
            <a:xfrm>
              <a:off x="7105927" y="5823091"/>
              <a:ext cx="899592" cy="230832"/>
            </a:xfrm>
            <a:prstGeom prst="rect">
              <a:avLst/>
            </a:prstGeom>
            <a:noFill/>
          </p:spPr>
          <p:txBody>
            <a:bodyPr wrap="square" rtlCol="0">
              <a:spAutoFit/>
            </a:bodyPr>
            <a:lstStyle/>
            <a:p>
              <a:pPr algn="r"/>
              <a:r>
                <a:rPr lang="de-DE" sz="850" dirty="0">
                  <a:solidFill>
                    <a:prstClr val="black"/>
                  </a:solidFill>
                  <a:latin typeface="Calibri" panose="020F0502020204030204" pitchFamily="34" charset="0"/>
                </a:rPr>
                <a:t>Initiiert durch</a:t>
              </a:r>
            </a:p>
          </p:txBody>
        </p:sp>
        <p:grpSp>
          <p:nvGrpSpPr>
            <p:cNvPr id="29" name="Gruppieren 28"/>
            <p:cNvGrpSpPr/>
            <p:nvPr userDrawn="1"/>
          </p:nvGrpSpPr>
          <p:grpSpPr>
            <a:xfrm>
              <a:off x="7308304" y="6067571"/>
              <a:ext cx="1835696" cy="313757"/>
              <a:chOff x="7308304" y="5923555"/>
              <a:chExt cx="1835696" cy="313757"/>
            </a:xfrm>
          </p:grpSpPr>
          <p:sp>
            <p:nvSpPr>
              <p:cNvPr id="30" name="Rechteck 2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endParaRPr lang="de-DE" sz="2000" dirty="0">
                  <a:solidFill>
                    <a:prstClr val="black"/>
                  </a:solidFill>
                  <a:latin typeface="Calibri" panose="020F0502020204030204" pitchFamily="34" charset="0"/>
                </a:endParaRPr>
              </a:p>
            </p:txBody>
          </p:sp>
          <p:pic>
            <p:nvPicPr>
              <p:cNvPr id="31" name="Grafik 6"/>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spTree>
    <p:extLst>
      <p:ext uri="{BB962C8B-B14F-4D97-AF65-F5344CB8AC3E}">
        <p14:creationId xmlns:p14="http://schemas.microsoft.com/office/powerpoint/2010/main" val="40308316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Ende">
    <p:spTree>
      <p:nvGrpSpPr>
        <p:cNvPr id="1" name=""/>
        <p:cNvGrpSpPr/>
        <p:nvPr/>
      </p:nvGrpSpPr>
      <p:grpSpPr>
        <a:xfrm>
          <a:off x="0" y="0"/>
          <a:ext cx="0" cy="0"/>
          <a:chOff x="0" y="0"/>
          <a:chExt cx="0" cy="0"/>
        </a:xfrm>
      </p:grpSpPr>
      <p:sp>
        <p:nvSpPr>
          <p:cNvPr id="16" name="Rechteck 15"/>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b="0" i="0" dirty="0">
              <a:solidFill>
                <a:prstClr val="black"/>
              </a:solidFill>
              <a:latin typeface="Calibri Normal" charset="0"/>
            </a:endParaRPr>
          </a:p>
        </p:txBody>
      </p:sp>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b="0" i="0" dirty="0">
              <a:solidFill>
                <a:prstClr val="black"/>
              </a:solidFill>
              <a:latin typeface="Calibri Normal" charset="0"/>
            </a:endParaRPr>
          </a:p>
        </p:txBody>
      </p:sp>
      <p:sp>
        <p:nvSpPr>
          <p:cNvPr id="5" name="Bildplatzhalter 4"/>
          <p:cNvSpPr>
            <a:spLocks noGrp="1"/>
          </p:cNvSpPr>
          <p:nvPr>
            <p:ph type="pic" sz="quarter" idx="10"/>
          </p:nvPr>
        </p:nvSpPr>
        <p:spPr>
          <a:xfrm>
            <a:off x="0" y="3787878"/>
            <a:ext cx="6876256" cy="2881481"/>
          </a:xfrm>
        </p:spPr>
        <p:txBody>
          <a:bodyPr/>
          <a:lstStyle/>
          <a:p>
            <a:r>
              <a:rPr lang="de-DE" dirty="0"/>
              <a:t>Bild durch Klicken auf Symbol hinzufügen</a:t>
            </a:r>
          </a:p>
        </p:txBody>
      </p:sp>
      <p:sp>
        <p:nvSpPr>
          <p:cNvPr id="4" name="Textplatzhalter 3"/>
          <p:cNvSpPr>
            <a:spLocks noGrp="1"/>
          </p:cNvSpPr>
          <p:nvPr>
            <p:ph type="body" sz="quarter" idx="11" hasCustomPrompt="1"/>
          </p:nvPr>
        </p:nvSpPr>
        <p:spPr>
          <a:xfrm>
            <a:off x="323528" y="1414872"/>
            <a:ext cx="7681991" cy="501960"/>
          </a:xfrm>
        </p:spPr>
        <p:txBody>
          <a:bodyPr/>
          <a:lstStyle>
            <a:lvl1pPr marL="0" indent="0" algn="ctr">
              <a:buNone/>
              <a:defRPr sz="2800" b="1">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Vielen Dank für Ihre Aufmerksamkeit!</a:t>
            </a:r>
          </a:p>
        </p:txBody>
      </p:sp>
      <p:sp>
        <p:nvSpPr>
          <p:cNvPr id="15" name="Textplatzhalter 3"/>
          <p:cNvSpPr>
            <a:spLocks noGrp="1"/>
          </p:cNvSpPr>
          <p:nvPr>
            <p:ph type="body" sz="quarter" idx="12" hasCustomPrompt="1"/>
          </p:nvPr>
        </p:nvSpPr>
        <p:spPr>
          <a:xfrm>
            <a:off x="4947156" y="2094760"/>
            <a:ext cx="3510136" cy="501960"/>
          </a:xfrm>
        </p:spPr>
        <p:txBody>
          <a:bodyPr/>
          <a:lstStyle>
            <a:lvl1pPr marL="0" indent="0" algn="ctr">
              <a:buNone/>
              <a:defRPr sz="2000" b="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Fragen &amp; Diskussion</a:t>
            </a:r>
          </a:p>
        </p:txBody>
      </p:sp>
      <p:pic>
        <p:nvPicPr>
          <p:cNvPr id="13" name="Grafik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grpSp>
        <p:nvGrpSpPr>
          <p:cNvPr id="14" name="Gruppieren 13"/>
          <p:cNvGrpSpPr/>
          <p:nvPr userDrawn="1"/>
        </p:nvGrpSpPr>
        <p:grpSpPr>
          <a:xfrm>
            <a:off x="7105927" y="4004785"/>
            <a:ext cx="2038073" cy="558237"/>
            <a:chOff x="7105927" y="5823091"/>
            <a:chExt cx="2038073" cy="558237"/>
          </a:xfrm>
        </p:grpSpPr>
        <p:sp>
          <p:nvSpPr>
            <p:cNvPr id="17" name="Textfeld 16"/>
            <p:cNvSpPr txBox="1"/>
            <p:nvPr userDrawn="1"/>
          </p:nvSpPr>
          <p:spPr>
            <a:xfrm>
              <a:off x="7105927" y="5823091"/>
              <a:ext cx="899592" cy="230832"/>
            </a:xfrm>
            <a:prstGeom prst="rect">
              <a:avLst/>
            </a:prstGeom>
            <a:noFill/>
          </p:spPr>
          <p:txBody>
            <a:bodyPr wrap="square" rtlCol="0">
              <a:spAutoFit/>
            </a:bodyPr>
            <a:lstStyle/>
            <a:p>
              <a:pPr algn="r"/>
              <a:r>
                <a:rPr lang="de-DE" sz="850" dirty="0">
                  <a:solidFill>
                    <a:prstClr val="black"/>
                  </a:solidFill>
                  <a:latin typeface="Calibri" panose="020F0502020204030204" pitchFamily="34" charset="0"/>
                </a:rPr>
                <a:t>Initiiert durch</a:t>
              </a:r>
            </a:p>
          </p:txBody>
        </p:sp>
        <p:grpSp>
          <p:nvGrpSpPr>
            <p:cNvPr id="19" name="Gruppieren 18"/>
            <p:cNvGrpSpPr/>
            <p:nvPr userDrawn="1"/>
          </p:nvGrpSpPr>
          <p:grpSpPr>
            <a:xfrm>
              <a:off x="7308304" y="6067571"/>
              <a:ext cx="1835696" cy="313757"/>
              <a:chOff x="7308304" y="5923555"/>
              <a:chExt cx="1835696" cy="313757"/>
            </a:xfrm>
          </p:grpSpPr>
          <p:sp>
            <p:nvSpPr>
              <p:cNvPr id="20" name="Rechteck 1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endParaRPr lang="de-DE" sz="2000" dirty="0">
                  <a:solidFill>
                    <a:prstClr val="black"/>
                  </a:solidFill>
                  <a:latin typeface="Calibri" panose="020F0502020204030204" pitchFamily="34" charset="0"/>
                </a:endParaRPr>
              </a:p>
            </p:txBody>
          </p:sp>
          <p:pic>
            <p:nvPicPr>
              <p:cNvPr id="21" name="Grafik 6"/>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22" name="Bild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Tree>
    <p:extLst>
      <p:ext uri="{BB962C8B-B14F-4D97-AF65-F5344CB8AC3E}">
        <p14:creationId xmlns:p14="http://schemas.microsoft.com/office/powerpoint/2010/main" val="3501437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4000" y="1124744"/>
            <a:ext cx="8427398" cy="288032"/>
          </a:xfrm>
        </p:spPr>
        <p:txBody>
          <a:bodyPr lIns="90000"/>
          <a:lstStyle>
            <a:lvl1pPr marL="0" indent="0">
              <a:spcAft>
                <a:spcPts val="1200"/>
              </a:spcAft>
              <a:buClr>
                <a:srgbClr val="CBB98A"/>
              </a:buClr>
              <a:buNone/>
              <a:defRPr b="0">
                <a:solidFill>
                  <a:schemeClr val="accent3"/>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4000" y="417600"/>
            <a:ext cx="8424936" cy="490861"/>
          </a:xfrm>
          <a:prstGeom prst="rect">
            <a:avLst/>
          </a:prstGeom>
        </p:spPr>
        <p:txBody>
          <a:bodyPr vert="horz" lIns="91440" tIns="45720" rIns="91440" bIns="45720" rtlCol="0" anchor="ctr">
            <a:normAutofit/>
          </a:bodyPr>
          <a:lstStyle>
            <a:lvl1pPr>
              <a:defRPr sz="2500" b="1"/>
            </a:lvl1pPr>
          </a:lstStyle>
          <a:p>
            <a:r>
              <a:rPr lang="de-DE" dirty="0"/>
              <a:t>Titelmasterformat durch Klicken bearbeiten</a:t>
            </a:r>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Tree>
    <p:extLst>
      <p:ext uri="{BB962C8B-B14F-4D97-AF65-F5344CB8AC3E}">
        <p14:creationId xmlns:p14="http://schemas.microsoft.com/office/powerpoint/2010/main" val="521097130"/>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11" Type="http://schemas.openxmlformats.org/officeDocument/2006/relationships/image" Target="../media/image2.png"/><Relationship Id="rId12"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theme" Target="../theme/theme1.xml"/><Relationship Id="rId10"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4" Type="http://schemas.openxmlformats.org/officeDocument/2006/relationships/image" Target="../media/image1.emf"/><Relationship Id="rId5" Type="http://schemas.openxmlformats.org/officeDocument/2006/relationships/image" Target="../media/image2.png"/><Relationship Id="rId6" Type="http://schemas.openxmlformats.org/officeDocument/2006/relationships/image" Target="../media/image3.png"/><Relationship Id="rId1" Type="http://schemas.openxmlformats.org/officeDocument/2006/relationships/slideLayout" Target="../slideLayouts/slideLayout9.xml"/><Relationship Id="rId2"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rgbClr val="327A86"/>
          </a:solidFill>
          <a:ln w="9525">
            <a:noFill/>
            <a:miter lim="800000"/>
            <a:headEnd/>
            <a:tailEnd/>
          </a:ln>
        </p:spPr>
        <p:txBody>
          <a:bodyPr wrap="none" anchor="ctr">
            <a:prstTxWarp prst="textNoShape">
              <a:avLst/>
            </a:prstTxWarp>
          </a:bodyPr>
          <a:lstStyle/>
          <a:p>
            <a:endParaRPr lang="de-DE" b="0" i="0" dirty="0">
              <a:latin typeface="Calibri Normal" charset="0"/>
            </a:endParaRPr>
          </a:p>
        </p:txBody>
      </p:sp>
      <p:sp>
        <p:nvSpPr>
          <p:cNvPr id="1032" name="Rectangle 8"/>
          <p:cNvSpPr>
            <a:spLocks noGrp="1" noChangeArrowheads="1"/>
          </p:cNvSpPr>
          <p:nvPr>
            <p:ph type="body" idx="1"/>
          </p:nvPr>
        </p:nvSpPr>
        <p:spPr bwMode="auto">
          <a:xfrm>
            <a:off x="324000"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10" cstate="screen">
            <a:extLst>
              <a:ext uri="{28A0092B-C50C-407E-A947-70E740481C1C}">
                <a14:useLocalDpi xmlns:a14="http://schemas.microsoft.com/office/drawing/2010/main" val="0"/>
              </a:ext>
            </a:extLst>
          </a:blip>
          <a:srcRect r="52817" b="-3558"/>
          <a:stretch/>
        </p:blipFill>
        <p:spPr>
          <a:xfrm>
            <a:off x="421200" y="77051"/>
            <a:ext cx="720080" cy="189207"/>
          </a:xfrm>
          <a:prstGeom prst="rect">
            <a:avLst/>
          </a:prstGeom>
        </p:spPr>
      </p:pic>
      <p:sp>
        <p:nvSpPr>
          <p:cNvPr id="3" name="Titelplatzhalter 2"/>
          <p:cNvSpPr>
            <a:spLocks noGrp="1"/>
          </p:cNvSpPr>
          <p:nvPr>
            <p:ph type="title"/>
          </p:nvPr>
        </p:nvSpPr>
        <p:spPr>
          <a:xfrm>
            <a:off x="324000" y="417600"/>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3923928" y="32204"/>
            <a:ext cx="5012460" cy="169136"/>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000">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1"/>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2"/>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2"/>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2"/>
              </a:buBlip>
              <a:defRPr sz="1200">
                <a:solidFill>
                  <a:schemeClr val="tx1"/>
                </a:solidFill>
                <a:latin typeface="+mn-lt"/>
                <a:ea typeface="+mn-ea"/>
              </a:defRPr>
            </a:lvl9pPr>
          </a:lstStyle>
          <a:p>
            <a:r>
              <a:rPr lang="de-DE" dirty="0"/>
              <a:t>Erste Schritte zum Problemlösen</a:t>
            </a:r>
            <a:r>
              <a:rPr lang="de-DE" baseline="0" dirty="0"/>
              <a:t> </a:t>
            </a:r>
            <a:r>
              <a:rPr lang="de-DE" dirty="0"/>
              <a:t>| Baustein</a:t>
            </a:r>
            <a:r>
              <a:rPr lang="de-DE" baseline="0" dirty="0"/>
              <a:t> 2</a:t>
            </a:r>
            <a:endParaRPr lang="de-DE" dirty="0"/>
          </a:p>
        </p:txBody>
      </p:sp>
    </p:spTree>
  </p:cSld>
  <p:clrMap bg1="lt1" tx1="dk1" bg2="lt2" tx2="dk2" accent1="accent1" accent2="accent2" accent3="accent3" accent4="accent4" accent5="accent5" accent6="accent6" hlink="hlink" folHlink="folHlink"/>
  <p:sldLayoutIdLst>
    <p:sldLayoutId id="2147483652" r:id="rId1"/>
    <p:sldLayoutId id="2147483696" r:id="rId2"/>
    <p:sldLayoutId id="2147483692" r:id="rId3"/>
    <p:sldLayoutId id="2147483691" r:id="rId4"/>
    <p:sldLayoutId id="2147483730" r:id="rId5"/>
    <p:sldLayoutId id="2147483719" r:id="rId6"/>
    <p:sldLayoutId id="2147483720" r:id="rId7"/>
    <p:sldLayoutId id="2147483721" r:id="rId8"/>
  </p:sldLayoutIdLst>
  <p:hf hdr="0" ftr="0" dt="0"/>
  <p:txStyles>
    <p:titleStyle>
      <a:lvl1pPr algn="l" rtl="0" eaLnBrk="1" fontAlgn="base" hangingPunct="1">
        <a:spcBef>
          <a:spcPct val="0"/>
        </a:spcBef>
        <a:spcAft>
          <a:spcPct val="0"/>
        </a:spcAft>
        <a:defRPr sz="25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1"/>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2"/>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2"/>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2"/>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chemeClr val="accent3"/>
          </a:solidFill>
          <a:ln w="9525">
            <a:noFill/>
            <a:miter lim="800000"/>
            <a:headEnd/>
            <a:tailEnd/>
          </a:ln>
        </p:spPr>
        <p:txBody>
          <a:bodyPr wrap="none" anchor="ctr">
            <a:prstTxWarp prst="textNoShape">
              <a:avLst/>
            </a:prstTxWarp>
          </a:bodyPr>
          <a:lstStyle/>
          <a:p>
            <a:endParaRPr lang="de-DE" b="0" i="0" dirty="0">
              <a:latin typeface="Calibri Normal" charset="0"/>
            </a:endParaRPr>
          </a:p>
        </p:txBody>
      </p:sp>
      <p:sp>
        <p:nvSpPr>
          <p:cNvPr id="1032" name="Rectangle 8"/>
          <p:cNvSpPr>
            <a:spLocks noGrp="1" noChangeArrowheads="1"/>
          </p:cNvSpPr>
          <p:nvPr>
            <p:ph type="body" idx="1"/>
          </p:nvPr>
        </p:nvSpPr>
        <p:spPr bwMode="auto">
          <a:xfrm>
            <a:off x="324000" y="1123200"/>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4" cstate="screen">
            <a:extLst>
              <a:ext uri="{28A0092B-C50C-407E-A947-70E740481C1C}">
                <a14:useLocalDpi xmlns:a14="http://schemas.microsoft.com/office/drawing/2010/main" val="0"/>
              </a:ext>
            </a:extLst>
          </a:blip>
          <a:srcRect r="52817" b="-3558"/>
          <a:stretch/>
        </p:blipFill>
        <p:spPr>
          <a:xfrm>
            <a:off x="421200" y="77051"/>
            <a:ext cx="720080" cy="189207"/>
          </a:xfrm>
          <a:prstGeom prst="rect">
            <a:avLst/>
          </a:prstGeom>
        </p:spPr>
      </p:pic>
      <p:sp>
        <p:nvSpPr>
          <p:cNvPr id="3" name="Titelplatzhalter 2"/>
          <p:cNvSpPr>
            <a:spLocks noGrp="1"/>
          </p:cNvSpPr>
          <p:nvPr>
            <p:ph type="title"/>
          </p:nvPr>
        </p:nvSpPr>
        <p:spPr>
          <a:xfrm>
            <a:off x="324000" y="417600"/>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2555776" y="-35571"/>
            <a:ext cx="6552728" cy="385160"/>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800" b="1">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r>
              <a:rPr lang="de-DE" dirty="0"/>
              <a:t>Zwischenfolien zur Struktur-Transparenz (für Fortbildende)</a:t>
            </a:r>
          </a:p>
        </p:txBody>
      </p:sp>
    </p:spTree>
    <p:extLst>
      <p:ext uri="{BB962C8B-B14F-4D97-AF65-F5344CB8AC3E}">
        <p14:creationId xmlns:p14="http://schemas.microsoft.com/office/powerpoint/2010/main" val="1907346416"/>
      </p:ext>
    </p:extLst>
  </p:cSld>
  <p:clrMap bg1="lt1" tx1="dk1" bg2="lt2" tx2="dk2" accent1="accent1" accent2="accent2" accent3="accent3" accent4="accent4" accent5="accent5" accent6="accent6" hlink="hlink" folHlink="folHlink"/>
  <p:sldLayoutIdLst>
    <p:sldLayoutId id="2147483704" r:id="rId1"/>
    <p:sldLayoutId id="2147483707" r:id="rId2"/>
  </p:sldLayoutIdLst>
  <p:hf hdr="0" ftr="0" dt="0"/>
  <p:txStyles>
    <p:titleStyle>
      <a:lvl1pPr algn="l" rtl="0" eaLnBrk="1" fontAlgn="base" hangingPunct="1">
        <a:spcBef>
          <a:spcPct val="0"/>
        </a:spcBef>
        <a:spcAft>
          <a:spcPct val="0"/>
        </a:spcAft>
        <a:defRPr sz="2500" b="1">
          <a:solidFill>
            <a:schemeClr val="accent3"/>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5" Type="http://schemas.openxmlformats.org/officeDocument/2006/relationships/image" Target="../media/image14.jpeg"/><Relationship Id="rId6" Type="http://schemas.openxmlformats.org/officeDocument/2006/relationships/image" Target="../media/image15.jpeg"/><Relationship Id="rId7" Type="http://schemas.openxmlformats.org/officeDocument/2006/relationships/image" Target="../media/image16.jpeg"/><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8.jpeg"/><Relationship Id="rId5" Type="http://schemas.openxmlformats.org/officeDocument/2006/relationships/image" Target="../media/image19.jpeg"/><Relationship Id="rId6" Type="http://schemas.openxmlformats.org/officeDocument/2006/relationships/image" Target="../media/image20.jpeg"/><Relationship Id="rId7" Type="http://schemas.openxmlformats.org/officeDocument/2006/relationships/image" Target="../media/image21.png"/><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jpeg"/><Relationship Id="rId5" Type="http://schemas.openxmlformats.org/officeDocument/2006/relationships/image" Target="../media/image24.jpeg"/><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jpeg"/><Relationship Id="rId5" Type="http://schemas.openxmlformats.org/officeDocument/2006/relationships/image" Target="../media/image27.jpeg"/><Relationship Id="rId6" Type="http://schemas.openxmlformats.org/officeDocument/2006/relationships/image" Target="../media/image28.jpeg"/><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29.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31.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2.emf"/></Relationships>
</file>

<file path=ppt/slides/_rels/slide26.xml.rels><?xml version="1.0" encoding="UTF-8" standalone="yes"?>
<Relationships xmlns="http://schemas.openxmlformats.org/package/2006/relationships"><Relationship Id="rId3" Type="http://schemas.openxmlformats.org/officeDocument/2006/relationships/image" Target="../media/image33.emf"/><Relationship Id="rId4" Type="http://schemas.openxmlformats.org/officeDocument/2006/relationships/image" Target="../media/image34.emf"/><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35.emf"/><Relationship Id="rId4" Type="http://schemas.openxmlformats.org/officeDocument/2006/relationships/image" Target="../media/image36.emf"/><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7.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3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xml"/><Relationship Id="rId3" Type="http://schemas.openxmlformats.org/officeDocument/2006/relationships/image" Target="../media/image1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39.jpeg"/></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jpeg"/><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4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33963" y="4005064"/>
            <a:ext cx="5882253" cy="1584176"/>
          </a:xfrm>
        </p:spPr>
        <p:txBody>
          <a:bodyPr/>
          <a:lstStyle/>
          <a:p>
            <a:pPr lvl="0"/>
            <a:r>
              <a:rPr lang="de-DE" dirty="0"/>
              <a:t>Erste Schritte zum Problemlösen</a:t>
            </a:r>
            <a:r>
              <a:rPr lang="de-DE" sz="2400" b="0" dirty="0"/>
              <a:t/>
            </a:r>
            <a:br>
              <a:rPr lang="de-DE" sz="2400" b="0" dirty="0"/>
            </a:br>
            <a:r>
              <a:rPr lang="de-DE" sz="2400" b="0" dirty="0"/>
              <a:t>Baustein 2 | Reflexion der eigenen Erprobung, Bewertung von Schülerlösungen, Strategien im Überblick, geeignete Methoden, Ausblick für die weitere Arbeit</a:t>
            </a:r>
          </a:p>
        </p:txBody>
      </p:sp>
      <p:sp>
        <p:nvSpPr>
          <p:cNvPr id="3" name="Untertitel 2"/>
          <p:cNvSpPr>
            <a:spLocks noGrp="1"/>
          </p:cNvSpPr>
          <p:nvPr>
            <p:ph type="subTitle" idx="1"/>
          </p:nvPr>
        </p:nvSpPr>
        <p:spPr>
          <a:xfrm>
            <a:off x="619472" y="5805264"/>
            <a:ext cx="5896744" cy="947812"/>
          </a:xfrm>
        </p:spPr>
        <p:txBody>
          <a:bodyPr/>
          <a:lstStyle/>
          <a:p>
            <a:r>
              <a:rPr lang="de-DE" sz="1800" dirty="0"/>
              <a:t>Prof. Dr. Lars Holzäpfel &amp; Prof. Dr. Benjamin Rott</a:t>
            </a:r>
          </a:p>
        </p:txBody>
      </p:sp>
      <p:pic>
        <p:nvPicPr>
          <p:cNvPr id="9" name="Bildplatzhalter 10"/>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41589" b="12325"/>
          <a:stretch/>
        </p:blipFill>
        <p:spPr>
          <a:xfrm>
            <a:off x="0" y="766800"/>
            <a:ext cx="9144000" cy="2808000"/>
          </a:xfrm>
        </p:spPr>
      </p:pic>
    </p:spTree>
    <p:extLst>
      <p:ext uri="{BB962C8B-B14F-4D97-AF65-F5344CB8AC3E}">
        <p14:creationId xmlns:p14="http://schemas.microsoft.com/office/powerpoint/2010/main" val="16963136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prstClr val="black"/>
              </a:solidFill>
              <a:latin typeface="Calibri" panose="020F0502020204030204" pitchFamily="34" charset="0"/>
            </a:endParaRPr>
          </a:p>
        </p:txBody>
      </p:sp>
      <p:sp>
        <p:nvSpPr>
          <p:cNvPr id="12" name="Rechteck 11"/>
          <p:cNvSpPr/>
          <p:nvPr/>
        </p:nvSpPr>
        <p:spPr bwMode="auto">
          <a:xfrm>
            <a:off x="-324544" y="1844824"/>
            <a:ext cx="7992888" cy="648072"/>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prstClr val="black"/>
              </a:solidFill>
              <a:latin typeface="Calibri" panose="020F0502020204030204" pitchFamily="34" charset="0"/>
            </a:endParaRPr>
          </a:p>
        </p:txBody>
      </p:sp>
      <p:sp>
        <p:nvSpPr>
          <p:cNvPr id="8" name="Titel 7"/>
          <p:cNvSpPr>
            <a:spLocks noGrp="1"/>
          </p:cNvSpPr>
          <p:nvPr>
            <p:ph type="title"/>
          </p:nvPr>
        </p:nvSpPr>
        <p:spPr/>
        <p:txBody>
          <a:bodyPr>
            <a:noAutofit/>
          </a:bodyPr>
          <a:lstStyle/>
          <a:p>
            <a:r>
              <a:rPr lang="de-DE" dirty="0"/>
              <a:t>Unser Programm für heute</a:t>
            </a:r>
          </a:p>
        </p:txBody>
      </p:sp>
      <p:sp>
        <p:nvSpPr>
          <p:cNvPr id="9" name="Inhaltsplatzhalter 8"/>
          <p:cNvSpPr>
            <a:spLocks noGrp="1"/>
          </p:cNvSpPr>
          <p:nvPr>
            <p:ph idx="1"/>
          </p:nvPr>
        </p:nvSpPr>
        <p:spPr>
          <a:xfrm>
            <a:off x="395536" y="1340768"/>
            <a:ext cx="8424936" cy="4536504"/>
          </a:xfrm>
        </p:spPr>
        <p:txBody>
          <a:bodyPr/>
          <a:lstStyle/>
          <a:p>
            <a:pPr marL="514350" indent="-514350">
              <a:buClr>
                <a:srgbClr val="327A86"/>
              </a:buClr>
              <a:buFont typeface="Arial" panose="020B0604020202020204" pitchFamily="34" charset="0"/>
              <a:buAutoNum type="arabicPeriod"/>
            </a:pPr>
            <a:r>
              <a:rPr lang="de-DE" dirty="0"/>
              <a:t>Austausch der Erfahrungen aus der Distanzphase</a:t>
            </a:r>
          </a:p>
          <a:p>
            <a:pPr marL="514350" indent="-514350">
              <a:buClr>
                <a:srgbClr val="327A86"/>
              </a:buClr>
              <a:buFont typeface="Arial" panose="020B0604020202020204" pitchFamily="34" charset="0"/>
              <a:buAutoNum type="arabicPeriod"/>
            </a:pPr>
            <a:r>
              <a:rPr lang="de-DE" dirty="0">
                <a:solidFill>
                  <a:srgbClr val="327A86"/>
                </a:solidFill>
              </a:rPr>
              <a:t>Problemlösestrategien im Überblick</a:t>
            </a:r>
          </a:p>
          <a:p>
            <a:pPr marL="514350" indent="-514350">
              <a:buClr>
                <a:srgbClr val="327A86"/>
              </a:buClr>
              <a:buAutoNum type="arabicPeriod"/>
            </a:pPr>
            <a:r>
              <a:rPr lang="de-DE" dirty="0"/>
              <a:t>Problemlösen bewerten</a:t>
            </a:r>
          </a:p>
          <a:p>
            <a:pPr marL="514350" indent="-514350">
              <a:buClr>
                <a:srgbClr val="327A86"/>
              </a:buClr>
              <a:buAutoNum type="arabicPeriod"/>
            </a:pPr>
            <a:r>
              <a:rPr lang="de-DE" dirty="0"/>
              <a:t>Weitere Überlegungen zur Umsetzung: Methoden</a:t>
            </a:r>
          </a:p>
          <a:p>
            <a:pPr marL="514350" indent="-514350">
              <a:buClr>
                <a:srgbClr val="327A86"/>
              </a:buClr>
              <a:buAutoNum type="arabicPeriod"/>
            </a:pPr>
            <a:r>
              <a:rPr lang="de-DE" dirty="0"/>
              <a:t>Ausblick: die weitere Arbeit im Kollegium</a:t>
            </a:r>
          </a:p>
        </p:txBody>
      </p:sp>
    </p:spTree>
    <p:extLst>
      <p:ext uri="{BB962C8B-B14F-4D97-AF65-F5344CB8AC3E}">
        <p14:creationId xmlns:p14="http://schemas.microsoft.com/office/powerpoint/2010/main" val="24046480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xmlns="" id="{9647E712-00FE-4C62-AC7B-46F51E1867CF}"/>
              </a:ext>
            </a:extLst>
          </p:cNvPr>
          <p:cNvSpPr>
            <a:spLocks noGrp="1"/>
          </p:cNvSpPr>
          <p:nvPr>
            <p:ph type="title"/>
          </p:nvPr>
        </p:nvSpPr>
        <p:spPr>
          <a:xfrm>
            <a:off x="324000" y="633624"/>
            <a:ext cx="8424936" cy="5675696"/>
          </a:xfrm>
        </p:spPr>
        <p:txBody>
          <a:bodyPr>
            <a:noAutofit/>
          </a:bodyPr>
          <a:lstStyle/>
          <a:p>
            <a:r>
              <a:rPr lang="de-DE" sz="2400" dirty="0"/>
              <a:t/>
            </a:r>
            <a:br>
              <a:rPr lang="de-DE" sz="2400" dirty="0"/>
            </a:br>
            <a:r>
              <a:rPr lang="de-DE" sz="2400" dirty="0"/>
              <a:t>Die Problemlösestrategien (</a:t>
            </a:r>
            <a:r>
              <a:rPr lang="de-DE" sz="2400" dirty="0" err="1"/>
              <a:t>Heurismen</a:t>
            </a:r>
            <a:r>
              <a:rPr lang="de-DE" sz="2400" dirty="0"/>
              <a:t>), die in Baustein 1 (Abschnitt 4) nur angerissen werden konnten, werden hier vertieft behandelt.</a:t>
            </a:r>
            <a:br>
              <a:rPr lang="de-DE" sz="2400" dirty="0"/>
            </a:br>
            <a:r>
              <a:rPr lang="de-DE" sz="2400" dirty="0"/>
              <a:t/>
            </a:r>
            <a:br>
              <a:rPr lang="de-DE" sz="2400" dirty="0"/>
            </a:br>
            <a:r>
              <a:rPr lang="de-DE" sz="2400" dirty="0"/>
              <a:t>Nach einem kurzen Eindenken in das Brunnenproblem werden verschiedene Schüleransätze präsentiert. Kommentare zur Moderation finden sich in den Notizen zu jeder Folie.</a:t>
            </a:r>
            <a:br>
              <a:rPr lang="de-DE" sz="2400" dirty="0"/>
            </a:br>
            <a:r>
              <a:rPr lang="de-DE" sz="2400" dirty="0"/>
              <a:t/>
            </a:r>
            <a:br>
              <a:rPr lang="de-DE" sz="2400" dirty="0"/>
            </a:br>
            <a:r>
              <a:rPr lang="de-DE" sz="2400" dirty="0"/>
              <a:t>Mit ganz unterschiedlichen Ansätzen können die Schülerinnen und Schüler (teilweise mit Ermutigungen der Lehrkraft, den Ansatz weiterzuverfolgen) zu sehr schönen Lösungen kommen. Nicht alle Ansätze lösen das Problem, das ist aber auch gar nicht notwendig. Die Lernenden müssen nur so gut eingearbeitet sein, dass sie später den Präsentationen von Mitschülerinnen und </a:t>
            </a:r>
            <a:r>
              <a:rPr lang="de-DE" sz="2400" dirty="0" smtClean="0"/>
              <a:t/>
            </a:r>
            <a:br>
              <a:rPr lang="de-DE" sz="2400" dirty="0" smtClean="0"/>
            </a:br>
            <a:r>
              <a:rPr lang="de-DE" sz="2400" dirty="0" smtClean="0"/>
              <a:t>-</a:t>
            </a:r>
            <a:r>
              <a:rPr lang="de-DE" sz="2400" dirty="0"/>
              <a:t>schülern folgen können.</a:t>
            </a:r>
            <a:br>
              <a:rPr lang="de-DE" sz="2400" dirty="0"/>
            </a:br>
            <a:endParaRPr lang="de-DE" sz="2400" dirty="0"/>
          </a:p>
        </p:txBody>
      </p:sp>
    </p:spTree>
    <p:extLst>
      <p:ext uri="{BB962C8B-B14F-4D97-AF65-F5344CB8AC3E}">
        <p14:creationId xmlns:p14="http://schemas.microsoft.com/office/powerpoint/2010/main" val="395979944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Box 5">
            <a:extLst>
              <a:ext uri="{FF2B5EF4-FFF2-40B4-BE49-F238E27FC236}">
                <a16:creationId xmlns:a16="http://schemas.microsoft.com/office/drawing/2014/main" xmlns="" id="{08FBCBB1-993D-4969-A022-22FD051DF964}"/>
              </a:ext>
            </a:extLst>
          </p:cNvPr>
          <p:cNvSpPr txBox="1">
            <a:spLocks noChangeArrowheads="1"/>
          </p:cNvSpPr>
          <p:nvPr/>
        </p:nvSpPr>
        <p:spPr bwMode="auto">
          <a:xfrm>
            <a:off x="-635122" y="980728"/>
            <a:ext cx="9383585" cy="2186281"/>
          </a:xfrm>
          <a:prstGeom prst="rect">
            <a:avLst/>
          </a:prstGeom>
          <a:solidFill>
            <a:schemeClr val="accent2">
              <a:lumMod val="75000"/>
              <a:alpha val="25098"/>
            </a:schemeClr>
          </a:solidFill>
          <a:ln>
            <a:noFill/>
          </a:ln>
          <a:effectLst/>
          <a:extLst>
            <a:ext uri="{91240B29-F687-4f45-9708-019B960494DF}">
              <a14:hiddenLine xmlns:a14="http://schemas.microsoft.com/office/drawing/2010/main" xmlns="" w="9525">
                <a:solidFill>
                  <a:srgbClr val="000000"/>
                </a:solidFill>
                <a:miter lim="800000"/>
                <a:headEnd/>
                <a:tailEnd/>
              </a14:hiddenLine>
            </a:ext>
          </a:extLst>
        </p:spPr>
        <p:txBody>
          <a:bodyPr wrap="square" lIns="54000" rIns="54000">
            <a:spAutoFit/>
          </a:bodyPr>
          <a:lstStyle>
            <a:lvl1pPr>
              <a:defRPr sz="2000">
                <a:solidFill>
                  <a:schemeClr val="tx1"/>
                </a:solidFill>
                <a:latin typeface="Tahoma" charset="0"/>
                <a:ea typeface="ＭＳ Ｐゴシック" charset="0"/>
                <a:cs typeface="ＭＳ Ｐゴシック" charset="0"/>
              </a:defRPr>
            </a:lvl1pPr>
            <a:lvl2pPr marL="742950" indent="-285750">
              <a:defRPr sz="2000">
                <a:solidFill>
                  <a:schemeClr val="tx1"/>
                </a:solidFill>
                <a:latin typeface="Tahoma" charset="0"/>
                <a:ea typeface="ＭＳ Ｐゴシック" charset="0"/>
              </a:defRPr>
            </a:lvl2pPr>
            <a:lvl3pPr marL="1143000" indent="-228600">
              <a:defRPr sz="2000">
                <a:solidFill>
                  <a:schemeClr val="tx1"/>
                </a:solidFill>
                <a:latin typeface="Tahoma" charset="0"/>
                <a:ea typeface="ＭＳ Ｐゴシック" charset="0"/>
              </a:defRPr>
            </a:lvl3pPr>
            <a:lvl4pPr marL="1600200" indent="-228600">
              <a:defRPr sz="2000">
                <a:solidFill>
                  <a:schemeClr val="tx1"/>
                </a:solidFill>
                <a:latin typeface="Tahoma" charset="0"/>
                <a:ea typeface="ＭＳ Ｐゴシック" charset="0"/>
              </a:defRPr>
            </a:lvl4pPr>
            <a:lvl5pPr marL="2057400" indent="-228600">
              <a:defRPr sz="2000">
                <a:solidFill>
                  <a:schemeClr val="tx1"/>
                </a:solidFill>
                <a:latin typeface="Tahoma" charset="0"/>
                <a:ea typeface="ＭＳ Ｐゴシック" charset="0"/>
              </a:defRPr>
            </a:lvl5pPr>
            <a:lvl6pPr marL="2514600" indent="-228600" eaLnBrk="0" fontAlgn="base" hangingPunct="0">
              <a:spcBef>
                <a:spcPct val="50000"/>
              </a:spcBef>
              <a:spcAft>
                <a:spcPct val="0"/>
              </a:spcAft>
              <a:defRPr sz="2000">
                <a:solidFill>
                  <a:schemeClr val="tx1"/>
                </a:solidFill>
                <a:latin typeface="Tahoma" charset="0"/>
                <a:ea typeface="ＭＳ Ｐゴシック" charset="0"/>
              </a:defRPr>
            </a:lvl6pPr>
            <a:lvl7pPr marL="2971800" indent="-228600" eaLnBrk="0" fontAlgn="base" hangingPunct="0">
              <a:spcBef>
                <a:spcPct val="50000"/>
              </a:spcBef>
              <a:spcAft>
                <a:spcPct val="0"/>
              </a:spcAft>
              <a:defRPr sz="2000">
                <a:solidFill>
                  <a:schemeClr val="tx1"/>
                </a:solidFill>
                <a:latin typeface="Tahoma" charset="0"/>
                <a:ea typeface="ＭＳ Ｐゴシック" charset="0"/>
              </a:defRPr>
            </a:lvl7pPr>
            <a:lvl8pPr marL="3429000" indent="-228600" eaLnBrk="0" fontAlgn="base" hangingPunct="0">
              <a:spcBef>
                <a:spcPct val="50000"/>
              </a:spcBef>
              <a:spcAft>
                <a:spcPct val="0"/>
              </a:spcAft>
              <a:defRPr sz="2000">
                <a:solidFill>
                  <a:schemeClr val="tx1"/>
                </a:solidFill>
                <a:latin typeface="Tahoma" charset="0"/>
                <a:ea typeface="ＭＳ Ｐゴシック" charset="0"/>
              </a:defRPr>
            </a:lvl8pPr>
            <a:lvl9pPr marL="3886200" indent="-228600" eaLnBrk="0" fontAlgn="base" hangingPunct="0">
              <a:spcBef>
                <a:spcPct val="50000"/>
              </a:spcBef>
              <a:spcAft>
                <a:spcPct val="0"/>
              </a:spcAft>
              <a:defRPr sz="2000">
                <a:solidFill>
                  <a:schemeClr val="tx1"/>
                </a:solidFill>
                <a:latin typeface="Tahoma" charset="0"/>
                <a:ea typeface="ＭＳ Ｐゴシック" charset="0"/>
              </a:defRPr>
            </a:lvl9pPr>
          </a:lstStyle>
          <a:p>
            <a:pPr eaLnBrk="1" hangingPunct="1">
              <a:lnSpc>
                <a:spcPct val="110000"/>
              </a:lnSpc>
              <a:spcBef>
                <a:spcPct val="0"/>
              </a:spcBef>
              <a:buFontTx/>
              <a:buNone/>
            </a:pPr>
            <a:endParaRPr lang="de-DE" sz="1900" dirty="0">
              <a:solidFill>
                <a:srgbClr val="000000"/>
              </a:solidFill>
              <a:latin typeface="Calibri"/>
            </a:endParaRPr>
          </a:p>
        </p:txBody>
      </p:sp>
      <p:sp>
        <p:nvSpPr>
          <p:cNvPr id="23" name="Rechteck 22">
            <a:extLst>
              <a:ext uri="{FF2B5EF4-FFF2-40B4-BE49-F238E27FC236}">
                <a16:creationId xmlns:a16="http://schemas.microsoft.com/office/drawing/2014/main" xmlns="" id="{15DA6E39-D7F9-4BEB-9032-AE8C4889A066}"/>
              </a:ext>
            </a:extLst>
          </p:cNvPr>
          <p:cNvSpPr/>
          <p:nvPr/>
        </p:nvSpPr>
        <p:spPr bwMode="auto">
          <a:xfrm>
            <a:off x="-635120" y="3861049"/>
            <a:ext cx="4484162" cy="1656184"/>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dirty="0">
              <a:solidFill>
                <a:schemeClr val="accent2"/>
              </a:solidFill>
              <a:latin typeface="Calibri" panose="020F0502020204030204" pitchFamily="34" charset="0"/>
            </a:endParaRPr>
          </a:p>
        </p:txBody>
      </p:sp>
      <p:sp>
        <p:nvSpPr>
          <p:cNvPr id="3" name="Titel 2"/>
          <p:cNvSpPr>
            <a:spLocks noGrp="1"/>
          </p:cNvSpPr>
          <p:nvPr>
            <p:ph type="title"/>
          </p:nvPr>
        </p:nvSpPr>
        <p:spPr/>
        <p:txBody>
          <a:bodyPr/>
          <a:lstStyle/>
          <a:p>
            <a:r>
              <a:rPr lang="de-DE" dirty="0"/>
              <a:t>2. Aufgabenbeispiel mit Schülerlösungen</a:t>
            </a:r>
          </a:p>
        </p:txBody>
      </p:sp>
      <p:sp>
        <p:nvSpPr>
          <p:cNvPr id="20483" name="Rectangle 3"/>
          <p:cNvSpPr>
            <a:spLocks noGrp="1" noChangeArrowheads="1"/>
          </p:cNvSpPr>
          <p:nvPr>
            <p:ph idx="1"/>
          </p:nvPr>
        </p:nvSpPr>
        <p:spPr/>
        <p:txBody>
          <a:bodyPr/>
          <a:lstStyle/>
          <a:p>
            <a:pPr marL="0" indent="0" eaLnBrk="1" hangingPunct="1">
              <a:lnSpc>
                <a:spcPct val="80000"/>
              </a:lnSpc>
              <a:buNone/>
            </a:pPr>
            <a:r>
              <a:rPr lang="de-DE" sz="2000" dirty="0"/>
              <a:t>Die Karte zeigt ein Stück Land. Es gibt fünf Brunnen in diesem Gebiet. Stelle dir vor, du stehst bei X mit einer Herde von Schafen, die Durst haben. Zu welchem Brunnen gehst du?</a:t>
            </a:r>
          </a:p>
          <a:p>
            <a:pPr marL="0" indent="0" eaLnBrk="1" hangingPunct="1">
              <a:lnSpc>
                <a:spcPct val="80000"/>
              </a:lnSpc>
              <a:buNone/>
            </a:pPr>
            <a:r>
              <a:rPr lang="de-DE" sz="2000" dirty="0"/>
              <a:t>Die Wahl war natürlich nicht schwierig. Du gehst zum nächstgelegenen Brunnen. Entwickle nun eine Einteilung des Landes in fünf Gebiete, so dass zu jedem Ort in einem Gebiet der Brunnen in diesem Gebiet der nächstgelegene ist. </a:t>
            </a:r>
          </a:p>
        </p:txBody>
      </p:sp>
      <p:grpSp>
        <p:nvGrpSpPr>
          <p:cNvPr id="2" name="Group 5"/>
          <p:cNvGrpSpPr>
            <a:grpSpLocks/>
          </p:cNvGrpSpPr>
          <p:nvPr/>
        </p:nvGrpSpPr>
        <p:grpSpPr bwMode="auto">
          <a:xfrm>
            <a:off x="4071407" y="3417725"/>
            <a:ext cx="4778573" cy="2664271"/>
            <a:chOff x="4248" y="13428"/>
            <a:chExt cx="3600" cy="2340"/>
          </a:xfrm>
        </p:grpSpPr>
        <p:sp>
          <p:nvSpPr>
            <p:cNvPr id="20486" name="Rectangle 6"/>
            <p:cNvSpPr>
              <a:spLocks noChangeArrowheads="1"/>
            </p:cNvSpPr>
            <p:nvPr/>
          </p:nvSpPr>
          <p:spPr bwMode="auto">
            <a:xfrm>
              <a:off x="4248" y="13428"/>
              <a:ext cx="3600" cy="2340"/>
            </a:xfrm>
            <a:prstGeom prst="rect">
              <a:avLst/>
            </a:prstGeom>
            <a:gradFill rotWithShape="1">
              <a:gsLst>
                <a:gs pos="0">
                  <a:srgbClr val="F8F8F8"/>
                </a:gs>
                <a:gs pos="50000">
                  <a:srgbClr val="EAEAEA"/>
                </a:gs>
                <a:gs pos="100000">
                  <a:srgbClr val="F8F8F8"/>
                </a:gs>
              </a:gsLst>
              <a:lin ang="18900000" scaled="1"/>
            </a:gradFill>
            <a:ln w="9525">
              <a:solidFill>
                <a:srgbClr val="000000"/>
              </a:solidFill>
              <a:miter lim="800000"/>
              <a:headEnd/>
              <a:tailEnd/>
            </a:ln>
          </p:spPr>
          <p:txBody>
            <a:bodyPr/>
            <a:lstStyle/>
            <a:p>
              <a:endParaRPr lang="de-DE" dirty="0"/>
            </a:p>
          </p:txBody>
        </p:sp>
        <p:sp>
          <p:nvSpPr>
            <p:cNvPr id="20487" name="Oval 7"/>
            <p:cNvSpPr>
              <a:spLocks noChangeArrowheads="1"/>
            </p:cNvSpPr>
            <p:nvPr/>
          </p:nvSpPr>
          <p:spPr bwMode="auto">
            <a:xfrm>
              <a:off x="7308" y="13788"/>
              <a:ext cx="68" cy="68"/>
            </a:xfrm>
            <a:prstGeom prst="ellipse">
              <a:avLst/>
            </a:prstGeom>
            <a:solidFill>
              <a:srgbClr val="808080"/>
            </a:solidFill>
            <a:ln w="9525">
              <a:solidFill>
                <a:srgbClr val="000000"/>
              </a:solidFill>
              <a:round/>
              <a:headEnd/>
              <a:tailEnd/>
            </a:ln>
          </p:spPr>
          <p:txBody>
            <a:bodyPr/>
            <a:lstStyle/>
            <a:p>
              <a:endParaRPr lang="de-DE" dirty="0"/>
            </a:p>
          </p:txBody>
        </p:sp>
        <p:sp>
          <p:nvSpPr>
            <p:cNvPr id="20488" name="Oval 8"/>
            <p:cNvSpPr>
              <a:spLocks noChangeArrowheads="1"/>
            </p:cNvSpPr>
            <p:nvPr/>
          </p:nvSpPr>
          <p:spPr bwMode="auto">
            <a:xfrm>
              <a:off x="6948" y="14508"/>
              <a:ext cx="68" cy="68"/>
            </a:xfrm>
            <a:prstGeom prst="ellipse">
              <a:avLst/>
            </a:prstGeom>
            <a:solidFill>
              <a:srgbClr val="808080"/>
            </a:solidFill>
            <a:ln w="9525">
              <a:solidFill>
                <a:srgbClr val="000000"/>
              </a:solidFill>
              <a:round/>
              <a:headEnd/>
              <a:tailEnd/>
            </a:ln>
          </p:spPr>
          <p:txBody>
            <a:bodyPr/>
            <a:lstStyle/>
            <a:p>
              <a:endParaRPr lang="de-DE" dirty="0"/>
            </a:p>
          </p:txBody>
        </p:sp>
        <p:sp>
          <p:nvSpPr>
            <p:cNvPr id="20489" name="Oval 9"/>
            <p:cNvSpPr>
              <a:spLocks noChangeArrowheads="1"/>
            </p:cNvSpPr>
            <p:nvPr/>
          </p:nvSpPr>
          <p:spPr bwMode="auto">
            <a:xfrm>
              <a:off x="6048" y="15048"/>
              <a:ext cx="68" cy="68"/>
            </a:xfrm>
            <a:prstGeom prst="ellipse">
              <a:avLst/>
            </a:prstGeom>
            <a:solidFill>
              <a:srgbClr val="808080"/>
            </a:solidFill>
            <a:ln w="9525">
              <a:solidFill>
                <a:srgbClr val="000000"/>
              </a:solidFill>
              <a:round/>
              <a:headEnd/>
              <a:tailEnd/>
            </a:ln>
          </p:spPr>
          <p:txBody>
            <a:bodyPr/>
            <a:lstStyle/>
            <a:p>
              <a:endParaRPr lang="de-DE" dirty="0"/>
            </a:p>
          </p:txBody>
        </p:sp>
        <p:sp>
          <p:nvSpPr>
            <p:cNvPr id="20490" name="Oval 10"/>
            <p:cNvSpPr>
              <a:spLocks noChangeArrowheads="1"/>
            </p:cNvSpPr>
            <p:nvPr/>
          </p:nvSpPr>
          <p:spPr bwMode="auto">
            <a:xfrm>
              <a:off x="5508" y="15588"/>
              <a:ext cx="68" cy="68"/>
            </a:xfrm>
            <a:prstGeom prst="ellipse">
              <a:avLst/>
            </a:prstGeom>
            <a:solidFill>
              <a:srgbClr val="808080"/>
            </a:solidFill>
            <a:ln w="9525">
              <a:solidFill>
                <a:srgbClr val="000000"/>
              </a:solidFill>
              <a:round/>
              <a:headEnd/>
              <a:tailEnd/>
            </a:ln>
          </p:spPr>
          <p:txBody>
            <a:bodyPr/>
            <a:lstStyle/>
            <a:p>
              <a:endParaRPr lang="de-DE" dirty="0"/>
            </a:p>
          </p:txBody>
        </p:sp>
        <p:sp>
          <p:nvSpPr>
            <p:cNvPr id="20491" name="Oval 11"/>
            <p:cNvSpPr>
              <a:spLocks noChangeArrowheads="1"/>
            </p:cNvSpPr>
            <p:nvPr/>
          </p:nvSpPr>
          <p:spPr bwMode="auto">
            <a:xfrm>
              <a:off x="4608" y="14328"/>
              <a:ext cx="68" cy="68"/>
            </a:xfrm>
            <a:prstGeom prst="ellipse">
              <a:avLst/>
            </a:prstGeom>
            <a:solidFill>
              <a:srgbClr val="808080"/>
            </a:solidFill>
            <a:ln w="9525">
              <a:solidFill>
                <a:srgbClr val="000000"/>
              </a:solidFill>
              <a:round/>
              <a:headEnd/>
              <a:tailEnd/>
            </a:ln>
          </p:spPr>
          <p:txBody>
            <a:bodyPr/>
            <a:lstStyle/>
            <a:p>
              <a:endParaRPr lang="de-DE" dirty="0"/>
            </a:p>
          </p:txBody>
        </p:sp>
        <p:sp>
          <p:nvSpPr>
            <p:cNvPr id="20492" name="Oval 12"/>
            <p:cNvSpPr>
              <a:spLocks noChangeArrowheads="1"/>
            </p:cNvSpPr>
            <p:nvPr/>
          </p:nvSpPr>
          <p:spPr bwMode="auto">
            <a:xfrm>
              <a:off x="5868" y="14508"/>
              <a:ext cx="125" cy="125"/>
            </a:xfrm>
            <a:prstGeom prst="ellipse">
              <a:avLst/>
            </a:prstGeom>
            <a:solidFill>
              <a:srgbClr val="C0C0C0"/>
            </a:solidFill>
            <a:ln w="9525">
              <a:solidFill>
                <a:srgbClr val="000000"/>
              </a:solidFill>
              <a:round/>
              <a:headEnd/>
              <a:tailEnd/>
            </a:ln>
          </p:spPr>
          <p:txBody>
            <a:bodyPr/>
            <a:lstStyle/>
            <a:p>
              <a:endParaRPr lang="de-DE" dirty="0"/>
            </a:p>
          </p:txBody>
        </p:sp>
        <p:sp>
          <p:nvSpPr>
            <p:cNvPr id="20493" name="WordArt 13"/>
            <p:cNvSpPr>
              <a:spLocks noChangeArrowheads="1" noChangeShapeType="1" noTextEdit="1"/>
            </p:cNvSpPr>
            <p:nvPr/>
          </p:nvSpPr>
          <p:spPr bwMode="auto">
            <a:xfrm>
              <a:off x="6048" y="14250"/>
              <a:ext cx="179" cy="225"/>
            </a:xfrm>
            <a:prstGeom prst="rect">
              <a:avLst/>
            </a:prstGeom>
          </p:spPr>
          <p:txBody>
            <a:bodyPr wrap="none" fromWordArt="1">
              <a:prstTxWarp prst="textPlain">
                <a:avLst>
                  <a:gd name="adj" fmla="val 50000"/>
                </a:avLst>
              </a:prstTxWarp>
            </a:bodyPr>
            <a:lstStyle/>
            <a:p>
              <a:pPr algn="ctr"/>
              <a:r>
                <a:rPr lang="de-DE" sz="3600" kern="10" dirty="0">
                  <a:ln w="9525">
                    <a:solidFill>
                      <a:srgbClr val="000000"/>
                    </a:solidFill>
                    <a:round/>
                    <a:headEnd/>
                    <a:tailEnd/>
                  </a:ln>
                  <a:solidFill>
                    <a:srgbClr val="FFFFFF"/>
                  </a:solidFill>
                  <a:latin typeface="Arial Black"/>
                </a:rPr>
                <a:t>X</a:t>
              </a:r>
            </a:p>
          </p:txBody>
        </p:sp>
        <p:sp>
          <p:nvSpPr>
            <p:cNvPr id="20494" name="WordArt 14"/>
            <p:cNvSpPr>
              <a:spLocks noChangeArrowheads="1" noChangeShapeType="1" noTextEdit="1"/>
            </p:cNvSpPr>
            <p:nvPr/>
          </p:nvSpPr>
          <p:spPr bwMode="auto">
            <a:xfrm>
              <a:off x="4460" y="14081"/>
              <a:ext cx="125" cy="201"/>
            </a:xfrm>
            <a:prstGeom prst="rect">
              <a:avLst/>
            </a:prstGeom>
          </p:spPr>
          <p:txBody>
            <a:bodyPr wrap="none" fromWordArt="1">
              <a:prstTxWarp prst="textPlain">
                <a:avLst>
                  <a:gd name="adj" fmla="val 50000"/>
                </a:avLst>
              </a:prstTxWarp>
            </a:bodyPr>
            <a:lstStyle/>
            <a:p>
              <a:pPr algn="ctr"/>
              <a:r>
                <a:rPr lang="de-DE" sz="3600" kern="10" dirty="0">
                  <a:ln w="9525">
                    <a:solidFill>
                      <a:srgbClr val="000000"/>
                    </a:solidFill>
                    <a:round/>
                    <a:headEnd/>
                    <a:tailEnd/>
                  </a:ln>
                  <a:solidFill>
                    <a:srgbClr val="FFFFFF"/>
                  </a:solidFill>
                  <a:latin typeface="Arial Black"/>
                </a:rPr>
                <a:t>1</a:t>
              </a:r>
            </a:p>
          </p:txBody>
        </p:sp>
        <p:sp>
          <p:nvSpPr>
            <p:cNvPr id="20495" name="WordArt 15"/>
            <p:cNvSpPr>
              <a:spLocks noChangeArrowheads="1" noChangeShapeType="1" noTextEdit="1"/>
            </p:cNvSpPr>
            <p:nvPr/>
          </p:nvSpPr>
          <p:spPr bwMode="auto">
            <a:xfrm>
              <a:off x="6178" y="14972"/>
              <a:ext cx="179" cy="225"/>
            </a:xfrm>
            <a:prstGeom prst="rect">
              <a:avLst/>
            </a:prstGeom>
          </p:spPr>
          <p:txBody>
            <a:bodyPr wrap="none" fromWordArt="1">
              <a:prstTxWarp prst="textPlain">
                <a:avLst>
                  <a:gd name="adj" fmla="val 50000"/>
                </a:avLst>
              </a:prstTxWarp>
            </a:bodyPr>
            <a:lstStyle/>
            <a:p>
              <a:pPr algn="ctr"/>
              <a:r>
                <a:rPr lang="de-DE" sz="3600" kern="10" dirty="0">
                  <a:ln w="9525">
                    <a:solidFill>
                      <a:srgbClr val="000000"/>
                    </a:solidFill>
                    <a:round/>
                    <a:headEnd/>
                    <a:tailEnd/>
                  </a:ln>
                  <a:solidFill>
                    <a:srgbClr val="FFFFFF"/>
                  </a:solidFill>
                  <a:latin typeface="Arial Black"/>
                </a:rPr>
                <a:t>2</a:t>
              </a:r>
            </a:p>
          </p:txBody>
        </p:sp>
        <p:sp>
          <p:nvSpPr>
            <p:cNvPr id="20496" name="WordArt 16"/>
            <p:cNvSpPr>
              <a:spLocks noChangeArrowheads="1" noChangeShapeType="1" noTextEdit="1"/>
            </p:cNvSpPr>
            <p:nvPr/>
          </p:nvSpPr>
          <p:spPr bwMode="auto">
            <a:xfrm>
              <a:off x="5645" y="15486"/>
              <a:ext cx="179" cy="225"/>
            </a:xfrm>
            <a:prstGeom prst="rect">
              <a:avLst/>
            </a:prstGeom>
          </p:spPr>
          <p:txBody>
            <a:bodyPr wrap="none" fromWordArt="1">
              <a:prstTxWarp prst="textPlain">
                <a:avLst>
                  <a:gd name="adj" fmla="val 50000"/>
                </a:avLst>
              </a:prstTxWarp>
            </a:bodyPr>
            <a:lstStyle/>
            <a:p>
              <a:pPr algn="ctr"/>
              <a:r>
                <a:rPr lang="de-DE" sz="3600" kern="10" dirty="0">
                  <a:ln w="9525">
                    <a:solidFill>
                      <a:srgbClr val="000000"/>
                    </a:solidFill>
                    <a:round/>
                    <a:headEnd/>
                    <a:tailEnd/>
                  </a:ln>
                  <a:solidFill>
                    <a:srgbClr val="FFFFFF"/>
                  </a:solidFill>
                  <a:latin typeface="Arial Black"/>
                </a:rPr>
                <a:t>3</a:t>
              </a:r>
            </a:p>
          </p:txBody>
        </p:sp>
        <p:sp>
          <p:nvSpPr>
            <p:cNvPr id="20497" name="WordArt 17"/>
            <p:cNvSpPr>
              <a:spLocks noChangeArrowheads="1" noChangeShapeType="1" noTextEdit="1"/>
            </p:cNvSpPr>
            <p:nvPr/>
          </p:nvSpPr>
          <p:spPr bwMode="auto">
            <a:xfrm>
              <a:off x="7065" y="14532"/>
              <a:ext cx="179" cy="225"/>
            </a:xfrm>
            <a:prstGeom prst="rect">
              <a:avLst/>
            </a:prstGeom>
          </p:spPr>
          <p:txBody>
            <a:bodyPr wrap="none" fromWordArt="1">
              <a:prstTxWarp prst="textPlain">
                <a:avLst>
                  <a:gd name="adj" fmla="val 50000"/>
                </a:avLst>
              </a:prstTxWarp>
            </a:bodyPr>
            <a:lstStyle/>
            <a:p>
              <a:pPr algn="ctr"/>
              <a:r>
                <a:rPr lang="de-DE" sz="3600" kern="10" dirty="0">
                  <a:ln w="9525">
                    <a:solidFill>
                      <a:srgbClr val="000000"/>
                    </a:solidFill>
                    <a:round/>
                    <a:headEnd/>
                    <a:tailEnd/>
                  </a:ln>
                  <a:solidFill>
                    <a:srgbClr val="FFFFFF"/>
                  </a:solidFill>
                  <a:latin typeface="Arial Black"/>
                </a:rPr>
                <a:t>4</a:t>
              </a:r>
            </a:p>
          </p:txBody>
        </p:sp>
        <p:sp>
          <p:nvSpPr>
            <p:cNvPr id="20498" name="WordArt 18"/>
            <p:cNvSpPr>
              <a:spLocks noChangeArrowheads="1" noChangeShapeType="1" noTextEdit="1"/>
            </p:cNvSpPr>
            <p:nvPr/>
          </p:nvSpPr>
          <p:spPr bwMode="auto">
            <a:xfrm>
              <a:off x="7425" y="13800"/>
              <a:ext cx="179" cy="225"/>
            </a:xfrm>
            <a:prstGeom prst="rect">
              <a:avLst/>
            </a:prstGeom>
          </p:spPr>
          <p:txBody>
            <a:bodyPr wrap="none" fromWordArt="1">
              <a:prstTxWarp prst="textPlain">
                <a:avLst>
                  <a:gd name="adj" fmla="val 50000"/>
                </a:avLst>
              </a:prstTxWarp>
            </a:bodyPr>
            <a:lstStyle/>
            <a:p>
              <a:pPr algn="ctr"/>
              <a:r>
                <a:rPr lang="de-DE" sz="3600" kern="10" dirty="0">
                  <a:ln w="9525">
                    <a:solidFill>
                      <a:srgbClr val="000000"/>
                    </a:solidFill>
                    <a:round/>
                    <a:headEnd/>
                    <a:tailEnd/>
                  </a:ln>
                  <a:solidFill>
                    <a:srgbClr val="FFFFFF"/>
                  </a:solidFill>
                  <a:latin typeface="Arial Black"/>
                </a:rPr>
                <a:t>5</a:t>
              </a:r>
            </a:p>
          </p:txBody>
        </p:sp>
      </p:grpSp>
      <p:sp>
        <p:nvSpPr>
          <p:cNvPr id="19" name="Textfeld 18"/>
          <p:cNvSpPr txBox="1"/>
          <p:nvPr/>
        </p:nvSpPr>
        <p:spPr>
          <a:xfrm>
            <a:off x="6149835" y="6238145"/>
            <a:ext cx="2376264" cy="307777"/>
          </a:xfrm>
          <a:prstGeom prst="rect">
            <a:avLst/>
          </a:prstGeom>
          <a:noFill/>
        </p:spPr>
        <p:txBody>
          <a:bodyPr wrap="square" rtlCol="0">
            <a:spAutoFit/>
          </a:bodyPr>
          <a:lstStyle/>
          <a:p>
            <a:pPr algn="r"/>
            <a:r>
              <a:rPr lang="de-DE" sz="1400" dirty="0" err="1">
                <a:latin typeface="Calibri" panose="020F0502020204030204" pitchFamily="34" charset="0"/>
              </a:rPr>
              <a:t>Büchter</a:t>
            </a:r>
            <a:r>
              <a:rPr lang="de-DE" sz="1400" dirty="0">
                <a:latin typeface="Calibri" panose="020F0502020204030204" pitchFamily="34" charset="0"/>
              </a:rPr>
              <a:t> &amp; Leuders 2005; S. 33</a:t>
            </a:r>
          </a:p>
        </p:txBody>
      </p:sp>
      <p:sp>
        <p:nvSpPr>
          <p:cNvPr id="21" name="Textfeld 20"/>
          <p:cNvSpPr txBox="1"/>
          <p:nvPr/>
        </p:nvSpPr>
        <p:spPr>
          <a:xfrm>
            <a:off x="323528" y="4005064"/>
            <a:ext cx="3597523" cy="1374735"/>
          </a:xfrm>
          <a:prstGeom prst="rect">
            <a:avLst/>
          </a:prstGeom>
          <a:noFill/>
          <a:ln w="22225">
            <a:noFill/>
          </a:ln>
        </p:spPr>
        <p:txBody>
          <a:bodyPr wrap="square" rtlCol="0">
            <a:spAutoFit/>
          </a:bodyPr>
          <a:lstStyle/>
          <a:p>
            <a:pPr>
              <a:spcBef>
                <a:spcPts val="400"/>
              </a:spcBef>
            </a:pPr>
            <a:r>
              <a:rPr lang="de-DE" sz="2000" dirty="0">
                <a:latin typeface="Calibri"/>
                <a:cs typeface="Calibri"/>
              </a:rPr>
              <a:t>Nehmen Sie sich einen kurzen Moment Zeit.</a:t>
            </a:r>
          </a:p>
          <a:p>
            <a:pPr>
              <a:spcBef>
                <a:spcPts val="400"/>
              </a:spcBef>
            </a:pPr>
            <a:r>
              <a:rPr lang="de-DE" sz="2000" dirty="0">
                <a:latin typeface="Calibri"/>
                <a:cs typeface="Calibri"/>
              </a:rPr>
              <a:t>Wie würden Sie an diese Aufgabe herangehen?</a:t>
            </a:r>
          </a:p>
        </p:txBody>
      </p:sp>
      <p:sp>
        <p:nvSpPr>
          <p:cNvPr id="24" name="Rechteck 23">
            <a:extLst>
              <a:ext uri="{FF2B5EF4-FFF2-40B4-BE49-F238E27FC236}">
                <a16:creationId xmlns:a16="http://schemas.microsoft.com/office/drawing/2014/main" xmlns="" id="{D6BAA0AF-5A12-4BB7-95D7-E32FDD233D35}"/>
              </a:ext>
            </a:extLst>
          </p:cNvPr>
          <p:cNvSpPr/>
          <p:nvPr/>
        </p:nvSpPr>
        <p:spPr bwMode="auto">
          <a:xfrm>
            <a:off x="-245593" y="3963429"/>
            <a:ext cx="4055676" cy="127188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a:latin typeface="Calibri" panose="020F0502020204030204" pitchFamily="34" charset="0"/>
            </a:endParaRPr>
          </a:p>
          <a:p>
            <a:endParaRPr lang="de-DE" sz="2000">
              <a:latin typeface="Calibri"/>
              <a:cs typeface="Calibri"/>
            </a:endParaRPr>
          </a:p>
        </p:txBody>
      </p:sp>
    </p:spTree>
    <p:extLst>
      <p:ext uri="{BB962C8B-B14F-4D97-AF65-F5344CB8AC3E}">
        <p14:creationId xmlns:p14="http://schemas.microsoft.com/office/powerpoint/2010/main" val="671644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2. Problemlösestrategien: Schülerlösungen</a:t>
            </a:r>
          </a:p>
        </p:txBody>
      </p:sp>
      <p:pic>
        <p:nvPicPr>
          <p:cNvPr id="9218" name="Picture 2" descr="engl_konkret-gegenständlich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75656" y="4894263"/>
            <a:ext cx="2268538"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3" descr="konkret-gegenständlich_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96581" y="4924425"/>
            <a:ext cx="2268538" cy="162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4" descr="Fehlvorstellung_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30151" y="2421186"/>
            <a:ext cx="2017713"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5" descr="Fehlvorstellung_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67164" y="2421186"/>
            <a:ext cx="2017712"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6" descr="Fehlvorstellung_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347864" y="2421186"/>
            <a:ext cx="201930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feld 2"/>
          <p:cNvSpPr txBox="1"/>
          <p:nvPr/>
        </p:nvSpPr>
        <p:spPr>
          <a:xfrm>
            <a:off x="827584" y="4149080"/>
            <a:ext cx="7488832" cy="707886"/>
          </a:xfrm>
          <a:prstGeom prst="rect">
            <a:avLst/>
          </a:prstGeom>
          <a:noFill/>
        </p:spPr>
        <p:txBody>
          <a:bodyPr wrap="square" rtlCol="0">
            <a:spAutoFit/>
          </a:bodyPr>
          <a:lstStyle/>
          <a:p>
            <a:r>
              <a:rPr lang="de-DE" sz="2000" dirty="0">
                <a:latin typeface="Calibri" panose="020F0502020204030204" pitchFamily="34" charset="0"/>
                <a:cs typeface="Calibri" panose="020F0502020204030204" pitchFamily="34" charset="0"/>
              </a:rPr>
              <a:t>Konkret-bildliche Vorstellungen mit Türen in den Zäunen bzw. dem Gelände angepasste Verläufe der Zäune</a:t>
            </a:r>
          </a:p>
        </p:txBody>
      </p:sp>
      <p:sp>
        <p:nvSpPr>
          <p:cNvPr id="9" name="Textfeld 8"/>
          <p:cNvSpPr txBox="1"/>
          <p:nvPr/>
        </p:nvSpPr>
        <p:spPr>
          <a:xfrm>
            <a:off x="827584" y="1628800"/>
            <a:ext cx="7488832" cy="707886"/>
          </a:xfrm>
          <a:prstGeom prst="rect">
            <a:avLst/>
          </a:prstGeom>
          <a:noFill/>
        </p:spPr>
        <p:txBody>
          <a:bodyPr wrap="square" rtlCol="0">
            <a:spAutoFit/>
          </a:bodyPr>
          <a:lstStyle/>
          <a:p>
            <a:r>
              <a:rPr lang="de-DE" sz="2000" dirty="0">
                <a:latin typeface="Calibri" panose="020F0502020204030204" pitchFamily="34" charset="0"/>
                <a:cs typeface="Calibri" panose="020F0502020204030204" pitchFamily="34" charset="0"/>
              </a:rPr>
              <a:t>Zunächst naheliegende Überlegung: geradlinige (senkrechte) Einteilung des Rechtecks in gleichgroße Streifen</a:t>
            </a:r>
          </a:p>
        </p:txBody>
      </p:sp>
    </p:spTree>
    <p:extLst>
      <p:ext uri="{BB962C8B-B14F-4D97-AF65-F5344CB8AC3E}">
        <p14:creationId xmlns:p14="http://schemas.microsoft.com/office/powerpoint/2010/main" val="39360956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2. Problemlösestrategien: Schülerlösungen</a:t>
            </a:r>
          </a:p>
        </p:txBody>
      </p:sp>
      <p:pic>
        <p:nvPicPr>
          <p:cNvPr id="6150" name="Picture 6" descr="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1700808"/>
            <a:ext cx="3020558" cy="215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1" name="Picture 7" descr="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34916" y="1692870"/>
            <a:ext cx="3020558" cy="2153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2" name="Picture 8" descr="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02288" y="1683345"/>
            <a:ext cx="3018184" cy="215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3" name="Picture 9" descr="sukzessives Verschiebe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92080" y="5157192"/>
            <a:ext cx="2270125"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4" name="Grafik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9428" y="3680839"/>
            <a:ext cx="8031004" cy="1080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265423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2. Problemlösestrategien: Schülerlösungen</a:t>
            </a:r>
          </a:p>
        </p:txBody>
      </p:sp>
      <p:pic>
        <p:nvPicPr>
          <p:cNvPr id="7170" name="Picture 2" descr="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1844824"/>
            <a:ext cx="3025903" cy="21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 descr="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15816" y="1844824"/>
            <a:ext cx="3025903" cy="21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4" descr="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52120" y="1866561"/>
            <a:ext cx="3029238" cy="21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02482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2. Problemlösestrategien: Schülerlösungen</a:t>
            </a:r>
          </a:p>
        </p:txBody>
      </p:sp>
      <p:pic>
        <p:nvPicPr>
          <p:cNvPr id="3" name="Grafik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4077072"/>
            <a:ext cx="6807921" cy="216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2" name="Picture 2" descr="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2124" y="1917072"/>
            <a:ext cx="3024477" cy="21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3" descr="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75715" y="1917072"/>
            <a:ext cx="3024477" cy="21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Picture 4" descr="1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84168" y="1917072"/>
            <a:ext cx="3026860" cy="21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00012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idx="1"/>
          </p:nvPr>
        </p:nvSpPr>
        <p:spPr/>
        <p:txBody>
          <a:bodyPr>
            <a:normAutofit/>
          </a:bodyPr>
          <a:lstStyle/>
          <a:p>
            <a:pPr eaLnBrk="1" hangingPunct="1">
              <a:lnSpc>
                <a:spcPct val="90000"/>
              </a:lnSpc>
            </a:pPr>
            <a:r>
              <a:rPr lang="de-DE" sz="2400" dirty="0"/>
              <a:t>Problemfindungsstrategien und Produktionsstrategien </a:t>
            </a:r>
            <a:br>
              <a:rPr lang="de-DE" sz="2400" dirty="0"/>
            </a:br>
            <a:r>
              <a:rPr lang="de-DE" sz="1600" dirty="0"/>
              <a:t>z. B. systematische Aufgabenvariation</a:t>
            </a:r>
          </a:p>
          <a:p>
            <a:pPr eaLnBrk="1" hangingPunct="1">
              <a:lnSpc>
                <a:spcPct val="90000"/>
              </a:lnSpc>
            </a:pPr>
            <a:r>
              <a:rPr lang="de-DE" sz="2400" dirty="0"/>
              <a:t>Ordnende Strategien</a:t>
            </a:r>
            <a:br>
              <a:rPr lang="de-DE" sz="2400" dirty="0"/>
            </a:br>
            <a:r>
              <a:rPr lang="de-DE" sz="1600" dirty="0"/>
              <a:t>z. B. Diagramm, Tabelle, Graph, systematisches Aufzählen</a:t>
            </a:r>
          </a:p>
          <a:p>
            <a:pPr eaLnBrk="1" hangingPunct="1">
              <a:lnSpc>
                <a:spcPct val="90000"/>
              </a:lnSpc>
            </a:pPr>
            <a:r>
              <a:rPr lang="de-DE" sz="2400" dirty="0"/>
              <a:t>Lösungsstrategien im engeren Sinne</a:t>
            </a:r>
            <a:br>
              <a:rPr lang="de-DE" sz="2400" dirty="0"/>
            </a:br>
            <a:r>
              <a:rPr lang="de-DE" sz="1600" dirty="0"/>
              <a:t>z. B. Zerlegen, </a:t>
            </a:r>
            <a:r>
              <a:rPr lang="de-DE" sz="1600" dirty="0" err="1"/>
              <a:t>Analogisieren</a:t>
            </a:r>
            <a:r>
              <a:rPr lang="de-DE" sz="1600" dirty="0"/>
              <a:t>, Wechsel der Darstellung, Beispiele suchen, Vorwärts- Rückwärtsarbeiten</a:t>
            </a:r>
          </a:p>
          <a:p>
            <a:pPr eaLnBrk="1" hangingPunct="1">
              <a:lnSpc>
                <a:spcPct val="90000"/>
              </a:lnSpc>
            </a:pPr>
            <a:r>
              <a:rPr lang="de-DE" sz="2400" dirty="0"/>
              <a:t>Kontrollstrategien</a:t>
            </a:r>
            <a:br>
              <a:rPr lang="de-DE" sz="2400" dirty="0"/>
            </a:br>
            <a:r>
              <a:rPr lang="de-DE" sz="1600" dirty="0"/>
              <a:t>z. B. Rückbesinnung auf Ausgangsproblem, Checkliste</a:t>
            </a:r>
          </a:p>
          <a:p>
            <a:pPr eaLnBrk="1" hangingPunct="1">
              <a:lnSpc>
                <a:spcPct val="90000"/>
              </a:lnSpc>
            </a:pPr>
            <a:r>
              <a:rPr lang="de-DE" sz="2400" dirty="0"/>
              <a:t>Überprüfungs- und Reflexionsstrategien</a:t>
            </a:r>
            <a:br>
              <a:rPr lang="de-DE" sz="2400" dirty="0"/>
            </a:br>
            <a:r>
              <a:rPr lang="de-DE" sz="1600" dirty="0"/>
              <a:t>z. B. Suche nach Alternativen, Rechenprobe</a:t>
            </a:r>
          </a:p>
        </p:txBody>
      </p:sp>
      <p:sp>
        <p:nvSpPr>
          <p:cNvPr id="3" name="Titel 2"/>
          <p:cNvSpPr>
            <a:spLocks noGrp="1"/>
          </p:cNvSpPr>
          <p:nvPr>
            <p:ph type="title"/>
          </p:nvPr>
        </p:nvSpPr>
        <p:spPr/>
        <p:txBody>
          <a:bodyPr/>
          <a:lstStyle/>
          <a:p>
            <a:r>
              <a:rPr lang="de-DE" dirty="0"/>
              <a:t>2. Problemlösestrategien</a:t>
            </a:r>
          </a:p>
        </p:txBody>
      </p:sp>
      <p:sp>
        <p:nvSpPr>
          <p:cNvPr id="6" name="Text Box 4"/>
          <p:cNvSpPr txBox="1">
            <a:spLocks noChangeArrowheads="1"/>
          </p:cNvSpPr>
          <p:nvPr/>
        </p:nvSpPr>
        <p:spPr bwMode="auto">
          <a:xfrm>
            <a:off x="4716016" y="6269250"/>
            <a:ext cx="4320505" cy="276999"/>
          </a:xfrm>
          <a:prstGeom prst="rect">
            <a:avLst/>
          </a:prstGeom>
          <a:noFill/>
          <a:ln w="9525">
            <a:noFill/>
            <a:miter lim="800000"/>
            <a:headEnd/>
            <a:tailEnd/>
          </a:ln>
        </p:spPr>
        <p:txBody>
          <a:bodyPr wrap="square">
            <a:spAutoFit/>
          </a:bodyPr>
          <a:lstStyle/>
          <a:p>
            <a:pPr algn="r">
              <a:spcBef>
                <a:spcPct val="50000"/>
              </a:spcBef>
            </a:pPr>
            <a:r>
              <a:rPr lang="de-DE" sz="1200" dirty="0" err="1">
                <a:latin typeface="Calibri" panose="020F0502020204030204" pitchFamily="34" charset="0"/>
                <a:cs typeface="Arial" pitchFamily="34" charset="0"/>
              </a:rPr>
              <a:t>Leuders</a:t>
            </a:r>
            <a:r>
              <a:rPr lang="de-DE" sz="1200" dirty="0">
                <a:latin typeface="Calibri" panose="020F0502020204030204" pitchFamily="34" charset="0"/>
                <a:cs typeface="Arial" pitchFamily="34" charset="0"/>
              </a:rPr>
              <a:t>, T. (2006). </a:t>
            </a:r>
            <a:r>
              <a:rPr lang="de-DE" sz="1200" i="1" dirty="0">
                <a:latin typeface="Calibri" panose="020F0502020204030204" pitchFamily="34" charset="0"/>
                <a:cs typeface="Arial" pitchFamily="34" charset="0"/>
              </a:rPr>
              <a:t>Mathematikdidaktik</a:t>
            </a:r>
            <a:r>
              <a:rPr lang="de-DE" sz="1200" dirty="0">
                <a:latin typeface="Calibri" panose="020F0502020204030204" pitchFamily="34" charset="0"/>
                <a:cs typeface="Arial" pitchFamily="34" charset="0"/>
              </a:rPr>
              <a:t>. Berlin: Cornelsen</a:t>
            </a:r>
          </a:p>
        </p:txBody>
      </p:sp>
      <p:sp>
        <p:nvSpPr>
          <p:cNvPr id="2" name="Rechteck 1"/>
          <p:cNvSpPr/>
          <p:nvPr/>
        </p:nvSpPr>
        <p:spPr bwMode="auto">
          <a:xfrm>
            <a:off x="611560" y="2492896"/>
            <a:ext cx="7128792" cy="864096"/>
          </a:xfrm>
          <a:prstGeom prst="rect">
            <a:avLst/>
          </a:prstGeom>
          <a:noFill/>
          <a:ln w="3175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spTree>
    <p:extLst>
      <p:ext uri="{BB962C8B-B14F-4D97-AF65-F5344CB8AC3E}">
        <p14:creationId xmlns:p14="http://schemas.microsoft.com/office/powerpoint/2010/main" val="2936471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xmlns="" id="{47982EAB-FC2C-4813-A0D3-D09EB9CF8B17}"/>
              </a:ext>
            </a:extLst>
          </p:cNvPr>
          <p:cNvSpPr/>
          <p:nvPr/>
        </p:nvSpPr>
        <p:spPr bwMode="auto">
          <a:xfrm>
            <a:off x="-612577" y="2420887"/>
            <a:ext cx="2952329" cy="2736305"/>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dirty="0">
              <a:solidFill>
                <a:schemeClr val="accent2"/>
              </a:solidFill>
              <a:latin typeface="Calibri" panose="020F0502020204030204" pitchFamily="34" charset="0"/>
            </a:endParaRPr>
          </a:p>
        </p:txBody>
      </p:sp>
      <p:pic>
        <p:nvPicPr>
          <p:cNvPr id="2050" name="Picture 2" descr="C:\Lars\Lehrerfortbildungen &amp; Workshops &amp; Tagungen\Lehrerfortbildungen\Problemlösen mit Benjamin\DZLM-Modul\Strategie-Landkarte S. 14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752" y="404664"/>
            <a:ext cx="6037772" cy="6336024"/>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de-DE" dirty="0"/>
              <a:t>2. Problemlösestrategien</a:t>
            </a:r>
          </a:p>
        </p:txBody>
      </p:sp>
      <p:sp>
        <p:nvSpPr>
          <p:cNvPr id="3" name="Rechteck 2"/>
          <p:cNvSpPr/>
          <p:nvPr/>
        </p:nvSpPr>
        <p:spPr>
          <a:xfrm rot="16200000">
            <a:off x="5863264" y="3496597"/>
            <a:ext cx="5698972" cy="523220"/>
          </a:xfrm>
          <a:prstGeom prst="rect">
            <a:avLst/>
          </a:prstGeom>
        </p:spPr>
        <p:txBody>
          <a:bodyPr wrap="square">
            <a:spAutoFit/>
          </a:bodyPr>
          <a:lstStyle/>
          <a:p>
            <a:r>
              <a:rPr lang="de-DE" sz="1400" dirty="0">
                <a:latin typeface="Calibri" panose="020F0502020204030204" pitchFamily="34" charset="0"/>
              </a:rPr>
              <a:t>Quelle: Holzäpfel, L., Lacher, M., </a:t>
            </a:r>
            <a:r>
              <a:rPr lang="de-DE" sz="1400" dirty="0" err="1">
                <a:latin typeface="Calibri" panose="020F0502020204030204" pitchFamily="34" charset="0"/>
              </a:rPr>
              <a:t>Leuders</a:t>
            </a:r>
            <a:r>
              <a:rPr lang="de-DE" sz="1400" dirty="0">
                <a:latin typeface="Calibri" panose="020F0502020204030204" pitchFamily="34" charset="0"/>
              </a:rPr>
              <a:t>, T. &amp; Rott, B. (2018). </a:t>
            </a:r>
            <a:r>
              <a:rPr lang="de-DE" sz="1400" i="1" dirty="0">
                <a:latin typeface="Calibri" panose="020F0502020204030204" pitchFamily="34" charset="0"/>
              </a:rPr>
              <a:t>Problemlösen</a:t>
            </a:r>
            <a:r>
              <a:rPr lang="de-DE" sz="1400" dirty="0">
                <a:latin typeface="Calibri" panose="020F0502020204030204" pitchFamily="34" charset="0"/>
              </a:rPr>
              <a:t> </a:t>
            </a:r>
            <a:r>
              <a:rPr lang="de-DE" sz="1400" i="1" dirty="0">
                <a:latin typeface="Calibri" panose="020F0502020204030204" pitchFamily="34" charset="0"/>
              </a:rPr>
              <a:t>lehren</a:t>
            </a:r>
            <a:r>
              <a:rPr lang="de-DE" sz="1400" dirty="0">
                <a:latin typeface="Calibri" panose="020F0502020204030204" pitchFamily="34" charset="0"/>
              </a:rPr>
              <a:t> </a:t>
            </a:r>
            <a:r>
              <a:rPr lang="de-DE" sz="1400" i="1" dirty="0">
                <a:latin typeface="Calibri" panose="020F0502020204030204" pitchFamily="34" charset="0"/>
              </a:rPr>
              <a:t>lernen</a:t>
            </a:r>
            <a:r>
              <a:rPr lang="de-DE" sz="1400" dirty="0">
                <a:latin typeface="Calibri" panose="020F0502020204030204" pitchFamily="34" charset="0"/>
              </a:rPr>
              <a:t>. Klett-</a:t>
            </a:r>
            <a:r>
              <a:rPr lang="de-DE" sz="1400" dirty="0" err="1">
                <a:latin typeface="Calibri" panose="020F0502020204030204" pitchFamily="34" charset="0"/>
              </a:rPr>
              <a:t>Kallmayer</a:t>
            </a:r>
            <a:r>
              <a:rPr lang="de-DE" sz="1400" dirty="0">
                <a:latin typeface="Calibri" panose="020F0502020204030204" pitchFamily="34" charset="0"/>
              </a:rPr>
              <a:t>. S. 140.</a:t>
            </a:r>
          </a:p>
        </p:txBody>
      </p:sp>
      <p:sp>
        <p:nvSpPr>
          <p:cNvPr id="4" name="Textfeld 3"/>
          <p:cNvSpPr txBox="1"/>
          <p:nvPr/>
        </p:nvSpPr>
        <p:spPr>
          <a:xfrm>
            <a:off x="323528" y="1124744"/>
            <a:ext cx="1944216" cy="369332"/>
          </a:xfrm>
          <a:prstGeom prst="rect">
            <a:avLst/>
          </a:prstGeom>
          <a:noFill/>
        </p:spPr>
        <p:txBody>
          <a:bodyPr wrap="square" rtlCol="0">
            <a:spAutoFit/>
          </a:bodyPr>
          <a:lstStyle/>
          <a:p>
            <a:pPr marL="342900" indent="-342900">
              <a:spcBef>
                <a:spcPts val="400"/>
              </a:spcBef>
            </a:pPr>
            <a:r>
              <a:rPr lang="de-DE" sz="1800" b="1" dirty="0">
                <a:latin typeface="Calibri"/>
                <a:cs typeface="Calibri"/>
              </a:rPr>
              <a:t>Strategielandkarte</a:t>
            </a:r>
          </a:p>
        </p:txBody>
      </p:sp>
      <p:sp>
        <p:nvSpPr>
          <p:cNvPr id="5" name="Textfeld 4"/>
          <p:cNvSpPr txBox="1"/>
          <p:nvPr/>
        </p:nvSpPr>
        <p:spPr>
          <a:xfrm>
            <a:off x="107504" y="2492896"/>
            <a:ext cx="2158632" cy="2246769"/>
          </a:xfrm>
          <a:prstGeom prst="rect">
            <a:avLst/>
          </a:prstGeom>
          <a:noFill/>
          <a:ln w="22225">
            <a:noFill/>
          </a:ln>
        </p:spPr>
        <p:txBody>
          <a:bodyPr wrap="square" rtlCol="0">
            <a:spAutoFit/>
          </a:bodyPr>
          <a:lstStyle/>
          <a:p>
            <a:pPr>
              <a:spcBef>
                <a:spcPts val="400"/>
              </a:spcBef>
            </a:pPr>
            <a:r>
              <a:rPr lang="de-DE" sz="2000" dirty="0">
                <a:latin typeface="Calibri"/>
                <a:cs typeface="Calibri"/>
              </a:rPr>
              <a:t>Wie lässt sich das Vorgehen der Lernenden bei der Brunnenaufgabe mithilfe dieser Strategien beschreiben?</a:t>
            </a:r>
          </a:p>
        </p:txBody>
      </p:sp>
      <p:sp>
        <p:nvSpPr>
          <p:cNvPr id="9" name="Rechteck 8">
            <a:extLst>
              <a:ext uri="{FF2B5EF4-FFF2-40B4-BE49-F238E27FC236}">
                <a16:creationId xmlns:a16="http://schemas.microsoft.com/office/drawing/2014/main" xmlns="" id="{1D9E054E-2A4E-462A-A72F-2048AEE50DF7}"/>
              </a:ext>
            </a:extLst>
          </p:cNvPr>
          <p:cNvSpPr/>
          <p:nvPr/>
        </p:nvSpPr>
        <p:spPr bwMode="auto">
          <a:xfrm>
            <a:off x="-1155663" y="2558487"/>
            <a:ext cx="3342256" cy="2181177"/>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a:latin typeface="Calibri" panose="020F0502020204030204" pitchFamily="34" charset="0"/>
            </a:endParaRPr>
          </a:p>
          <a:p>
            <a:endParaRPr lang="de-DE" sz="2000">
              <a:latin typeface="Calibri"/>
              <a:cs typeface="Calibri"/>
            </a:endParaRPr>
          </a:p>
        </p:txBody>
      </p:sp>
    </p:spTree>
    <p:extLst>
      <p:ext uri="{BB962C8B-B14F-4D97-AF65-F5344CB8AC3E}">
        <p14:creationId xmlns:p14="http://schemas.microsoft.com/office/powerpoint/2010/main" val="743797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324544" y="2490056"/>
            <a:ext cx="8064896" cy="648072"/>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Autofit/>
          </a:bodyPr>
          <a:lstStyle/>
          <a:p>
            <a:r>
              <a:rPr lang="de-DE" dirty="0"/>
              <a:t>Unser Programm für heute</a:t>
            </a:r>
          </a:p>
        </p:txBody>
      </p:sp>
      <p:sp>
        <p:nvSpPr>
          <p:cNvPr id="9" name="Inhaltsplatzhalter 8"/>
          <p:cNvSpPr>
            <a:spLocks noGrp="1"/>
          </p:cNvSpPr>
          <p:nvPr>
            <p:ph idx="1"/>
          </p:nvPr>
        </p:nvSpPr>
        <p:spPr>
          <a:xfrm>
            <a:off x="395536" y="1340768"/>
            <a:ext cx="8424936" cy="4536504"/>
          </a:xfrm>
        </p:spPr>
        <p:txBody>
          <a:bodyPr/>
          <a:lstStyle/>
          <a:p>
            <a:pPr marL="514350" indent="-514350">
              <a:buClr>
                <a:srgbClr val="327A86"/>
              </a:buClr>
              <a:buFont typeface="Arial" panose="020B0604020202020204" pitchFamily="34" charset="0"/>
              <a:buAutoNum type="arabicPeriod"/>
            </a:pPr>
            <a:r>
              <a:rPr lang="de-DE" dirty="0"/>
              <a:t>Austausch der Erfahrungen aus der Distanzphase</a:t>
            </a:r>
          </a:p>
          <a:p>
            <a:pPr marL="514350" indent="-514350">
              <a:buClr>
                <a:srgbClr val="327A86"/>
              </a:buClr>
              <a:buFont typeface="Arial" panose="020B0604020202020204" pitchFamily="34" charset="0"/>
              <a:buAutoNum type="arabicPeriod"/>
            </a:pPr>
            <a:r>
              <a:rPr lang="de-DE" dirty="0"/>
              <a:t>Problemlösestrategien im Überblick</a:t>
            </a:r>
          </a:p>
          <a:p>
            <a:pPr marL="514350" indent="-514350">
              <a:buClr>
                <a:srgbClr val="327A86"/>
              </a:buClr>
              <a:buFont typeface="Arial" panose="020B0604020202020204" pitchFamily="34" charset="0"/>
              <a:buAutoNum type="arabicPeriod"/>
            </a:pPr>
            <a:r>
              <a:rPr lang="de-DE" dirty="0">
                <a:solidFill>
                  <a:srgbClr val="327A86"/>
                </a:solidFill>
              </a:rPr>
              <a:t>Problemlösen bewerten</a:t>
            </a:r>
          </a:p>
          <a:p>
            <a:pPr marL="514350" indent="-514350">
              <a:buClr>
                <a:srgbClr val="327A86"/>
              </a:buClr>
              <a:buAutoNum type="arabicPeriod"/>
            </a:pPr>
            <a:r>
              <a:rPr lang="de-DE" dirty="0"/>
              <a:t>Weitere Überlegungen zur Umsetzung: Methoden</a:t>
            </a:r>
          </a:p>
          <a:p>
            <a:pPr marL="514350" indent="-514350">
              <a:buClr>
                <a:srgbClr val="327A86"/>
              </a:buClr>
              <a:buAutoNum type="arabicPeriod"/>
            </a:pPr>
            <a:r>
              <a:rPr lang="de-DE" dirty="0"/>
              <a:t>Ausblick: die weitere Arbeit im Kollegium</a:t>
            </a:r>
          </a:p>
        </p:txBody>
      </p:sp>
    </p:spTree>
    <p:extLst>
      <p:ext uri="{BB962C8B-B14F-4D97-AF65-F5344CB8AC3E}">
        <p14:creationId xmlns:p14="http://schemas.microsoft.com/office/powerpoint/2010/main" val="27008473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500" dirty="0"/>
              <a:t>Überblick über die beiden Bausteine im Modul</a:t>
            </a:r>
          </a:p>
        </p:txBody>
      </p:sp>
      <p:pic>
        <p:nvPicPr>
          <p:cNvPr id="4" name="Grafik 3">
            <a:extLst>
              <a:ext uri="{FF2B5EF4-FFF2-40B4-BE49-F238E27FC236}">
                <a16:creationId xmlns:a16="http://schemas.microsoft.com/office/drawing/2014/main" xmlns="" id="{5C0FF2D0-8154-43D7-8507-63CBF9190590}"/>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1144437" y="1475840"/>
            <a:ext cx="1008112" cy="1080120"/>
          </a:xfrm>
          <a:prstGeom prst="rect">
            <a:avLst/>
          </a:prstGeom>
          <a:noFill/>
        </p:spPr>
      </p:pic>
      <p:sp>
        <p:nvSpPr>
          <p:cNvPr id="3" name="Textfeld 2">
            <a:extLst>
              <a:ext uri="{FF2B5EF4-FFF2-40B4-BE49-F238E27FC236}">
                <a16:creationId xmlns:a16="http://schemas.microsoft.com/office/drawing/2014/main" xmlns="" id="{64C3D684-B42B-42D3-BF96-4C49BEC3502E}"/>
              </a:ext>
            </a:extLst>
          </p:cNvPr>
          <p:cNvSpPr txBox="1"/>
          <p:nvPr/>
        </p:nvSpPr>
        <p:spPr>
          <a:xfrm>
            <a:off x="2555776" y="1340768"/>
            <a:ext cx="5616624" cy="5509200"/>
          </a:xfrm>
          <a:prstGeom prst="rect">
            <a:avLst/>
          </a:prstGeom>
          <a:noFill/>
        </p:spPr>
        <p:txBody>
          <a:bodyPr wrap="square" rtlCol="0">
            <a:spAutoFit/>
          </a:bodyPr>
          <a:lstStyle/>
          <a:p>
            <a:pPr>
              <a:buClr>
                <a:srgbClr val="327A86"/>
              </a:buClr>
            </a:pPr>
            <a:r>
              <a:rPr lang="de-DE" sz="1800" b="1" dirty="0">
                <a:latin typeface="Calibri" panose="020F0502020204030204" pitchFamily="34" charset="0"/>
                <a:cs typeface="Calibri" panose="020F0502020204030204" pitchFamily="34" charset="0"/>
              </a:rPr>
              <a:t>Baustein 1 | Einstieg</a:t>
            </a:r>
          </a:p>
          <a:p>
            <a:pPr>
              <a:buClr>
                <a:srgbClr val="327A86"/>
              </a:buClr>
            </a:pPr>
            <a:r>
              <a:rPr lang="de-DE" sz="1800" dirty="0">
                <a:latin typeface="Calibri" panose="020F0502020204030204" pitchFamily="34" charset="0"/>
                <a:cs typeface="Calibri" panose="020F0502020204030204" pitchFamily="34" charset="0"/>
              </a:rPr>
              <a:t>In Baustein 1 werden die Kernaspekte des Problemlösens herausgearbeitet und es werden Probleme vorgestellt, die im eigenen Unterricht eingesetzt werden können.</a:t>
            </a:r>
          </a:p>
          <a:p>
            <a:pPr>
              <a:buClr>
                <a:srgbClr val="327A86"/>
              </a:buClr>
            </a:pPr>
            <a:endParaRPr lang="de-DE" sz="1800" dirty="0">
              <a:latin typeface="Calibri" panose="020F0502020204030204" pitchFamily="34" charset="0"/>
              <a:cs typeface="Calibri" panose="020F0502020204030204" pitchFamily="34" charset="0"/>
            </a:endParaRPr>
          </a:p>
          <a:p>
            <a:pPr>
              <a:buClr>
                <a:srgbClr val="327A86"/>
              </a:buClr>
            </a:pPr>
            <a:r>
              <a:rPr lang="de-DE" sz="1800" b="1" dirty="0">
                <a:latin typeface="Calibri" panose="020F0502020204030204" pitchFamily="34" charset="0"/>
                <a:cs typeface="Calibri" panose="020F0502020204030204" pitchFamily="34" charset="0"/>
              </a:rPr>
              <a:t>Distanzphase</a:t>
            </a:r>
          </a:p>
          <a:p>
            <a:pPr>
              <a:spcBef>
                <a:spcPts val="400"/>
              </a:spcBef>
              <a:buClr>
                <a:srgbClr val="327A86"/>
              </a:buClr>
            </a:pPr>
            <a:r>
              <a:rPr lang="de-DE" sz="1800" dirty="0">
                <a:latin typeface="Calibri" panose="020F0502020204030204" pitchFamily="34" charset="0"/>
                <a:cs typeface="Calibri" panose="020F0502020204030204" pitchFamily="34" charset="0"/>
              </a:rPr>
              <a:t>Die in Baustein 1 entwickelten Probleme werden im eigenen Unterricht erprobt. Schülerprodukte werden eingesammelt und gesichtet.</a:t>
            </a:r>
          </a:p>
          <a:p>
            <a:pPr>
              <a:spcBef>
                <a:spcPts val="400"/>
              </a:spcBef>
              <a:buClr>
                <a:srgbClr val="327A86"/>
              </a:buClr>
            </a:pPr>
            <a:endParaRPr lang="de-DE" sz="1800" dirty="0">
              <a:latin typeface="Calibri" panose="020F0502020204030204" pitchFamily="34" charset="0"/>
              <a:cs typeface="Calibri" panose="020F0502020204030204" pitchFamily="34" charset="0"/>
            </a:endParaRPr>
          </a:p>
          <a:p>
            <a:pPr>
              <a:spcBef>
                <a:spcPts val="400"/>
              </a:spcBef>
              <a:buClr>
                <a:srgbClr val="327A86"/>
              </a:buClr>
            </a:pPr>
            <a:r>
              <a:rPr lang="de-DE" sz="1800" b="1" dirty="0">
                <a:latin typeface="Calibri" panose="020F0502020204030204" pitchFamily="34" charset="0"/>
                <a:cs typeface="Calibri" panose="020F0502020204030204" pitchFamily="34" charset="0"/>
              </a:rPr>
              <a:t>Baustein 2 | Unterricht</a:t>
            </a:r>
          </a:p>
          <a:p>
            <a:pPr>
              <a:buClr>
                <a:srgbClr val="327A86"/>
              </a:buClr>
            </a:pPr>
            <a:r>
              <a:rPr lang="de-DE" sz="1800" dirty="0">
                <a:latin typeface="Calibri" panose="020F0502020204030204" pitchFamily="34" charset="0"/>
                <a:cs typeface="Calibri" panose="020F0502020204030204" pitchFamily="34" charset="0"/>
              </a:rPr>
              <a:t>In Baustein 2 werden die Schülerprodukte detailliert analysiert mit dem Ziel, die Problemlösestrategien kritisch zu prüfen und zu reflektieren. Im Anschluss wird eine Weiterentwicklung und Optimierung der Probleme diskutiert und es erfolgen methodische Überlegungen zur Gestaltung des Unterrichts. </a:t>
            </a:r>
          </a:p>
          <a:p>
            <a:pPr>
              <a:buClr>
                <a:srgbClr val="327A86"/>
              </a:buClr>
            </a:pPr>
            <a:r>
              <a:rPr lang="de-DE" sz="1800" dirty="0">
                <a:latin typeface="Calibri" panose="020F0502020204030204" pitchFamily="34" charset="0"/>
                <a:cs typeface="Calibri" panose="020F0502020204030204" pitchFamily="34" charset="0"/>
              </a:rPr>
              <a:t>Das Bewerten von Problemlöseprozessen wird ebenfalls thematisiert.</a:t>
            </a:r>
          </a:p>
        </p:txBody>
      </p:sp>
      <p:pic>
        <p:nvPicPr>
          <p:cNvPr id="6" name="Grafik 5">
            <a:extLst>
              <a:ext uri="{FF2B5EF4-FFF2-40B4-BE49-F238E27FC236}">
                <a16:creationId xmlns:a16="http://schemas.microsoft.com/office/drawing/2014/main" xmlns="" id="{1EC49282-3EF7-4EF5-9A92-027D0252C11C}"/>
              </a:ext>
            </a:extLst>
          </p:cNvPr>
          <p:cNvPicPr/>
          <p:nvPr/>
        </p:nvPicPr>
        <p:blipFill>
          <a:blip r:embed="rId4">
            <a:extLst>
              <a:ext uri="{28A0092B-C50C-407E-A947-70E740481C1C}">
                <a14:useLocalDpi xmlns:a14="http://schemas.microsoft.com/office/drawing/2010/main" val="0"/>
              </a:ext>
            </a:extLst>
          </a:blip>
          <a:stretch>
            <a:fillRect/>
          </a:stretch>
        </p:blipFill>
        <p:spPr bwMode="auto">
          <a:xfrm>
            <a:off x="1144437" y="2852936"/>
            <a:ext cx="1008112" cy="1296144"/>
          </a:xfrm>
          <a:prstGeom prst="rect">
            <a:avLst/>
          </a:prstGeom>
          <a:noFill/>
        </p:spPr>
      </p:pic>
      <p:pic>
        <p:nvPicPr>
          <p:cNvPr id="7" name="Grafik 6">
            <a:extLst>
              <a:ext uri="{FF2B5EF4-FFF2-40B4-BE49-F238E27FC236}">
                <a16:creationId xmlns:a16="http://schemas.microsoft.com/office/drawing/2014/main" xmlns="" id="{EEA088A9-29C0-4FF0-8980-63C8BBA6C5AE}"/>
              </a:ext>
            </a:extLst>
          </p:cNvPr>
          <p:cNvPicPr/>
          <p:nvPr/>
        </p:nvPicPr>
        <p:blipFill>
          <a:blip r:embed="rId5">
            <a:extLst>
              <a:ext uri="{28A0092B-C50C-407E-A947-70E740481C1C}">
                <a14:useLocalDpi xmlns:a14="http://schemas.microsoft.com/office/drawing/2010/main" val="0"/>
              </a:ext>
            </a:extLst>
          </a:blip>
          <a:stretch>
            <a:fillRect/>
          </a:stretch>
        </p:blipFill>
        <p:spPr bwMode="auto">
          <a:xfrm>
            <a:off x="1144437" y="4365104"/>
            <a:ext cx="1008112" cy="1224136"/>
          </a:xfrm>
          <a:prstGeom prst="rect">
            <a:avLst/>
          </a:prstGeom>
          <a:noFill/>
        </p:spPr>
      </p:pic>
    </p:spTree>
    <p:extLst>
      <p:ext uri="{BB962C8B-B14F-4D97-AF65-F5344CB8AC3E}">
        <p14:creationId xmlns:p14="http://schemas.microsoft.com/office/powerpoint/2010/main" val="5418392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xmlns="" id="{C8CF195F-53C9-4A6F-A63A-3DB8B4E2B440}"/>
              </a:ext>
            </a:extLst>
          </p:cNvPr>
          <p:cNvSpPr>
            <a:spLocks noGrp="1"/>
          </p:cNvSpPr>
          <p:nvPr>
            <p:ph idx="4294967295"/>
          </p:nvPr>
        </p:nvSpPr>
        <p:spPr>
          <a:xfrm>
            <a:off x="323601" y="474663"/>
            <a:ext cx="8424863" cy="5400675"/>
          </a:xfrm>
        </p:spPr>
        <p:txBody>
          <a:bodyPr/>
          <a:lstStyle/>
          <a:p>
            <a:endParaRPr lang="de-DE" sz="2400" b="1" dirty="0">
              <a:solidFill>
                <a:srgbClr val="327A86"/>
              </a:solidFill>
            </a:endParaRPr>
          </a:p>
          <a:p>
            <a:pPr marL="0" indent="0">
              <a:buNone/>
            </a:pPr>
            <a:r>
              <a:rPr lang="de-DE" sz="2400" dirty="0"/>
              <a:t>Ein zentrales Thema ist die Bewertung von </a:t>
            </a:r>
            <a:r>
              <a:rPr lang="de-DE" sz="2400" dirty="0" smtClean="0"/>
              <a:t>Problemlöseprozessen – </a:t>
            </a:r>
            <a:r>
              <a:rPr lang="de-DE" sz="2400" dirty="0"/>
              <a:t>e</a:t>
            </a:r>
            <a:r>
              <a:rPr lang="de-DE" sz="2400" dirty="0" smtClean="0"/>
              <a:t>inerseits</a:t>
            </a:r>
            <a:r>
              <a:rPr lang="de-DE" sz="2400" dirty="0"/>
              <a:t>, um den Lernenden Feedback geben zu </a:t>
            </a:r>
            <a:r>
              <a:rPr lang="de-DE" sz="2400" dirty="0" smtClean="0"/>
              <a:t>können, andererseits </a:t>
            </a:r>
            <a:r>
              <a:rPr lang="de-DE" sz="2400" dirty="0"/>
              <a:t>müssen prozessbezogene Kompetenzen auch in Tests und Klassenarbeiten abgefragt werden, da sie sonst von vielen Schülerinnen und Schülern (aber auch von manchen Lehrpersonen) als Unterrichtsinhalte nicht als verbindlich angesehen werden.</a:t>
            </a:r>
            <a:br>
              <a:rPr lang="de-DE" sz="2400" dirty="0"/>
            </a:br>
            <a:r>
              <a:rPr lang="de-DE" sz="2400" dirty="0"/>
              <a:t/>
            </a:r>
            <a:br>
              <a:rPr lang="de-DE" sz="2400" dirty="0"/>
            </a:br>
            <a:r>
              <a:rPr lang="de-DE" sz="2400" dirty="0"/>
              <a:t>Am Beispiel des Kinoproblems wird aufgezeigt, wie man beim Bewerten damit umgehen kann, dass die Schülerinnen und Schüler teilweise ganz unterschiedliche Ansätze verfolgen.</a:t>
            </a:r>
            <a:br>
              <a:rPr lang="de-DE" sz="2400" dirty="0"/>
            </a:br>
            <a:r>
              <a:rPr lang="de-DE" sz="2400" dirty="0"/>
              <a:t/>
            </a:r>
            <a:br>
              <a:rPr lang="de-DE" sz="2400" dirty="0"/>
            </a:br>
            <a:r>
              <a:rPr lang="de-DE" sz="2400" dirty="0"/>
              <a:t>Die Teilnehmenden können für die zugehörige Diskussion auch gerne auf ihre eigenen Materialien und Erfahrungen aus der Distanzphase zurückgreifen.</a:t>
            </a:r>
            <a:r>
              <a:rPr lang="de-DE" sz="2400" b="1" dirty="0">
                <a:solidFill>
                  <a:srgbClr val="327A86"/>
                </a:solidFill>
              </a:rPr>
              <a:t/>
            </a:r>
            <a:br>
              <a:rPr lang="de-DE" sz="2400" b="1" dirty="0">
                <a:solidFill>
                  <a:srgbClr val="327A86"/>
                </a:solidFill>
              </a:rPr>
            </a:br>
            <a:endParaRPr lang="de-DE" sz="2400" b="1" dirty="0">
              <a:solidFill>
                <a:srgbClr val="327A86"/>
              </a:solidFill>
            </a:endParaRPr>
          </a:p>
        </p:txBody>
      </p:sp>
    </p:spTree>
    <p:extLst>
      <p:ext uri="{BB962C8B-B14F-4D97-AF65-F5344CB8AC3E}">
        <p14:creationId xmlns:p14="http://schemas.microsoft.com/office/powerpoint/2010/main" val="28220305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4294967295"/>
          </p:nvPr>
        </p:nvSpPr>
        <p:spPr>
          <a:xfrm>
            <a:off x="539552" y="1628800"/>
            <a:ext cx="7772400" cy="4095750"/>
          </a:xfrm>
        </p:spPr>
        <p:txBody>
          <a:bodyPr/>
          <a:lstStyle/>
          <a:p>
            <a:endParaRPr lang="de-DE" dirty="0"/>
          </a:p>
          <a:p>
            <a:pPr algn="ctr"/>
            <a:endParaRPr lang="de-DE" sz="2800" b="1" dirty="0"/>
          </a:p>
          <a:p>
            <a:pPr marL="0" indent="0" algn="ctr">
              <a:buNone/>
            </a:pPr>
            <a:r>
              <a:rPr lang="de-DE" sz="6000" b="1" dirty="0"/>
              <a:t>WYTIWYG</a:t>
            </a:r>
          </a:p>
          <a:p>
            <a:endParaRPr lang="de-DE" dirty="0"/>
          </a:p>
          <a:p>
            <a:pPr marL="0" indent="0" algn="ctr">
              <a:buNone/>
            </a:pPr>
            <a:r>
              <a:rPr lang="de-DE" sz="3200" dirty="0" err="1"/>
              <a:t>What</a:t>
            </a:r>
            <a:r>
              <a:rPr lang="de-DE" sz="3200" dirty="0"/>
              <a:t> </a:t>
            </a:r>
            <a:r>
              <a:rPr lang="de-DE" sz="3200" dirty="0" err="1"/>
              <a:t>you</a:t>
            </a:r>
            <a:r>
              <a:rPr lang="de-DE" sz="3200" dirty="0"/>
              <a:t> </a:t>
            </a:r>
            <a:r>
              <a:rPr lang="de-DE" sz="3200" dirty="0" err="1"/>
              <a:t>test</a:t>
            </a:r>
            <a:r>
              <a:rPr lang="de-DE" sz="3200" dirty="0"/>
              <a:t> </a:t>
            </a:r>
            <a:r>
              <a:rPr lang="de-DE" sz="3200" dirty="0" err="1"/>
              <a:t>is</a:t>
            </a:r>
            <a:r>
              <a:rPr lang="de-DE" sz="3200" dirty="0"/>
              <a:t> </a:t>
            </a:r>
            <a:r>
              <a:rPr lang="de-DE" sz="3200" dirty="0" err="1"/>
              <a:t>what</a:t>
            </a:r>
            <a:r>
              <a:rPr lang="de-DE" sz="3200" dirty="0"/>
              <a:t> </a:t>
            </a:r>
            <a:r>
              <a:rPr lang="de-DE" sz="3200" dirty="0" err="1"/>
              <a:t>you</a:t>
            </a:r>
            <a:r>
              <a:rPr lang="de-DE" sz="3200" dirty="0"/>
              <a:t> </a:t>
            </a:r>
            <a:r>
              <a:rPr lang="de-DE" sz="3200" dirty="0" err="1"/>
              <a:t>get</a:t>
            </a:r>
            <a:endParaRPr lang="de-DE" sz="3200" dirty="0"/>
          </a:p>
        </p:txBody>
      </p:sp>
    </p:spTree>
    <p:extLst>
      <p:ext uri="{BB962C8B-B14F-4D97-AF65-F5344CB8AC3E}">
        <p14:creationId xmlns:p14="http://schemas.microsoft.com/office/powerpoint/2010/main" val="548079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540568" y="1124744"/>
            <a:ext cx="8856984" cy="3744416"/>
          </a:xfrm>
          <a:prstGeom prst="rect">
            <a:avLst/>
          </a:prstGeom>
          <a:solidFill>
            <a:srgbClr val="F8B44F">
              <a:alpha val="24706"/>
            </a:srgbClr>
          </a:solidFill>
          <a:ln>
            <a:noFill/>
          </a:ln>
        </p:spPr>
        <p:txBody>
          <a:bodyPr wrap="square" lIns="36000" rIns="18000" rtlCol="0">
            <a:noAutofit/>
          </a:bodyPr>
          <a:lstStyle/>
          <a:p>
            <a:pPr algn="ctr" defTabSz="449263">
              <a:buNone/>
              <a:tabLst>
                <a:tab pos="723900" algn="l"/>
                <a:tab pos="1447800" algn="l"/>
                <a:tab pos="2171700" algn="l"/>
                <a:tab pos="2895600" algn="l"/>
                <a:tab pos="3619500" algn="l"/>
                <a:tab pos="4343400" algn="l"/>
                <a:tab pos="5067300" algn="l"/>
                <a:tab pos="5791200" algn="l"/>
                <a:tab pos="6515100" algn="l"/>
              </a:tabLst>
            </a:pPr>
            <a:endParaRPr lang="de-DE" sz="2000" dirty="0">
              <a:latin typeface="Calibri" charset="0"/>
              <a:ea typeface="Calibri" charset="0"/>
              <a:cs typeface="Calibri" charset="0"/>
            </a:endParaRPr>
          </a:p>
        </p:txBody>
      </p:sp>
      <p:sp>
        <p:nvSpPr>
          <p:cNvPr id="6" name="Inhaltsplatzhalter 5"/>
          <p:cNvSpPr>
            <a:spLocks noGrp="1"/>
          </p:cNvSpPr>
          <p:nvPr>
            <p:ph idx="1"/>
          </p:nvPr>
        </p:nvSpPr>
        <p:spPr>
          <a:noFill/>
        </p:spPr>
        <p:txBody>
          <a:bodyPr lIns="72000" tIns="72000"/>
          <a:lstStyle/>
          <a:p>
            <a:pPr marL="0" indent="0">
              <a:buNone/>
            </a:pPr>
            <a:r>
              <a:rPr lang="de-DE" b="1" dirty="0"/>
              <a:t>Kinorätsel</a:t>
            </a:r>
          </a:p>
          <a:p>
            <a:r>
              <a:rPr lang="de-DE" dirty="0"/>
              <a:t>Nur ein Fünftel der Plätze ist von Erwachsenen belegt. 10 Plätze mehr werden von Jungen eingenommen. Außerdem sind 30 Mädchen hier. </a:t>
            </a:r>
            <a:br>
              <a:rPr lang="de-DE" dirty="0"/>
            </a:br>
            <a:r>
              <a:rPr lang="de-DE" dirty="0"/>
              <a:t>20 Plätze sind frei. </a:t>
            </a:r>
          </a:p>
          <a:p>
            <a:r>
              <a:rPr lang="de-DE" dirty="0"/>
              <a:t>Wie viele Sitze hat das Kino?</a:t>
            </a:r>
          </a:p>
          <a:p>
            <a:pPr marL="858150" lvl="1" indent="-457200">
              <a:buFont typeface="Wingdings" panose="05000000000000000000" pitchFamily="2" charset="2"/>
              <a:buChar char="§"/>
            </a:pPr>
            <a:r>
              <a:rPr lang="de-DE" dirty="0"/>
              <a:t>Gib die Aufgabe in eigenen Worten wieder!</a:t>
            </a:r>
          </a:p>
          <a:p>
            <a:pPr marL="858150" lvl="1" indent="-457200">
              <a:buFont typeface="Wingdings" panose="05000000000000000000" pitchFamily="2" charset="2"/>
              <a:buChar char="§"/>
            </a:pPr>
            <a:r>
              <a:rPr lang="de-DE" dirty="0"/>
              <a:t>Beschreibe, wie du vorgehen würdest, um die Aufgabe zu lösen!</a:t>
            </a:r>
          </a:p>
          <a:p>
            <a:pPr marL="858150" lvl="1" indent="-457200">
              <a:buFont typeface="Wingdings" panose="05000000000000000000" pitchFamily="2" charset="2"/>
              <a:buChar char="§"/>
            </a:pPr>
            <a:r>
              <a:rPr lang="de-DE" dirty="0"/>
              <a:t>Löse die Aufgabe!</a:t>
            </a:r>
          </a:p>
        </p:txBody>
      </p:sp>
      <p:sp>
        <p:nvSpPr>
          <p:cNvPr id="5" name="Titel 4"/>
          <p:cNvSpPr>
            <a:spLocks noGrp="1"/>
          </p:cNvSpPr>
          <p:nvPr>
            <p:ph type="title"/>
          </p:nvPr>
        </p:nvSpPr>
        <p:spPr/>
        <p:txBody>
          <a:bodyPr/>
          <a:lstStyle/>
          <a:p>
            <a:r>
              <a:rPr lang="de-DE" dirty="0"/>
              <a:t>Beispiel:</a:t>
            </a:r>
          </a:p>
        </p:txBody>
      </p:sp>
    </p:spTree>
    <p:extLst>
      <p:ext uri="{BB962C8B-B14F-4D97-AF65-F5344CB8AC3E}">
        <p14:creationId xmlns:p14="http://schemas.microsoft.com/office/powerpoint/2010/main" val="11511515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p:cNvSpPr/>
          <p:nvPr/>
        </p:nvSpPr>
        <p:spPr>
          <a:xfrm>
            <a:off x="-540568" y="1124744"/>
            <a:ext cx="9289032" cy="5324535"/>
          </a:xfrm>
          <a:prstGeom prst="rect">
            <a:avLst/>
          </a:prstGeom>
          <a:solidFill>
            <a:srgbClr val="327A86">
              <a:alpha val="24706"/>
            </a:srgbClr>
          </a:solidFill>
          <a:ln>
            <a:noFill/>
          </a:ln>
        </p:spPr>
        <p:txBody>
          <a:bodyPr wrap="square">
            <a:spAutoFit/>
          </a:bodyPr>
          <a:lstStyle/>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p:txBody>
      </p:sp>
      <p:sp>
        <p:nvSpPr>
          <p:cNvPr id="3" name="Inhaltsplatzhalter 2"/>
          <p:cNvSpPr>
            <a:spLocks noGrp="1"/>
          </p:cNvSpPr>
          <p:nvPr>
            <p:ph idx="1"/>
          </p:nvPr>
        </p:nvSpPr>
        <p:spPr>
          <a:xfrm>
            <a:off x="216000" y="1015200"/>
            <a:ext cx="8424936" cy="5400600"/>
          </a:xfrm>
          <a:noFill/>
        </p:spPr>
        <p:txBody>
          <a:bodyPr lIns="180000" tIns="180000" rIns="180000" bIns="180000"/>
          <a:lstStyle/>
          <a:p>
            <a:pPr marL="0" indent="0">
              <a:buNone/>
            </a:pPr>
            <a:r>
              <a:rPr lang="de-DE" b="1" dirty="0"/>
              <a:t>Wie bewerten Sie die folgenden Beispiele von Lernenden aus Jahrgang 5? </a:t>
            </a:r>
            <a:r>
              <a:rPr lang="de-DE" dirty="0"/>
              <a:t>(durchgeführt direkt nach den Sommerferien, also zu Beginn des Schuljahres an einem Gymnasium in Hannover; Bearbeitungszeit 20 – 25 Min.)</a:t>
            </a:r>
            <a:endParaRPr lang="de-DE" b="1" dirty="0"/>
          </a:p>
          <a:p>
            <a:pPr marL="858150" lvl="1" indent="-457200">
              <a:buFont typeface="Wingdings" panose="05000000000000000000" pitchFamily="2" charset="2"/>
              <a:buChar char="§"/>
            </a:pPr>
            <a:r>
              <a:rPr lang="de-DE" sz="2000" dirty="0"/>
              <a:t>Bearbeiten Sie diese Aufgabe zunächst selbst.</a:t>
            </a:r>
          </a:p>
          <a:p>
            <a:pPr marL="858150" lvl="1" indent="-457200">
              <a:buFont typeface="Wingdings" panose="05000000000000000000" pitchFamily="2" charset="2"/>
              <a:buChar char="§"/>
            </a:pPr>
            <a:r>
              <a:rPr lang="de-DE" sz="2000" dirty="0"/>
              <a:t>Welche Komponenten der Problemlösekompetenz kann man in den ausgewählten Schülerprodukten erkennen?</a:t>
            </a:r>
          </a:p>
          <a:p>
            <a:pPr marL="858150" lvl="1" indent="-457200">
              <a:buFont typeface="Wingdings" panose="05000000000000000000" pitchFamily="2" charset="2"/>
              <a:buChar char="§"/>
            </a:pPr>
            <a:r>
              <a:rPr lang="de-DE" sz="2000" dirty="0"/>
              <a:t>Welche Maßstäbe für eine Bewertung kann man ansetzen?</a:t>
            </a:r>
          </a:p>
          <a:p>
            <a:endParaRPr lang="de-DE" b="1" dirty="0"/>
          </a:p>
        </p:txBody>
      </p:sp>
      <p:sp>
        <p:nvSpPr>
          <p:cNvPr id="2" name="Titel 1"/>
          <p:cNvSpPr>
            <a:spLocks noGrp="1"/>
          </p:cNvSpPr>
          <p:nvPr>
            <p:ph type="title"/>
          </p:nvPr>
        </p:nvSpPr>
        <p:spPr/>
        <p:txBody>
          <a:bodyPr/>
          <a:lstStyle/>
          <a:p>
            <a:r>
              <a:rPr lang="de-DE" dirty="0"/>
              <a:t>Arbeitsauftrag</a:t>
            </a:r>
          </a:p>
        </p:txBody>
      </p:sp>
      <p:pic>
        <p:nvPicPr>
          <p:cNvPr id="5" name="Grafik 4">
            <a:extLst>
              <a:ext uri="{FF2B5EF4-FFF2-40B4-BE49-F238E27FC236}">
                <a16:creationId xmlns:a16="http://schemas.microsoft.com/office/drawing/2014/main" xmlns="" id="{E69DA2AC-4545-490D-A456-CBC283938DDA}"/>
              </a:ext>
            </a:extLst>
          </p:cNvPr>
          <p:cNvPicPr>
            <a:picLocks noChangeAspect="1"/>
          </p:cNvPicPr>
          <p:nvPr/>
        </p:nvPicPr>
        <p:blipFill>
          <a:blip r:embed="rId3"/>
          <a:stretch>
            <a:fillRect/>
          </a:stretch>
        </p:blipFill>
        <p:spPr>
          <a:xfrm>
            <a:off x="3474772" y="4123096"/>
            <a:ext cx="5273692" cy="2326183"/>
          </a:xfrm>
          <a:prstGeom prst="rect">
            <a:avLst/>
          </a:prstGeom>
        </p:spPr>
      </p:pic>
    </p:spTree>
    <p:extLst>
      <p:ext uri="{BB962C8B-B14F-4D97-AF65-F5344CB8AC3E}">
        <p14:creationId xmlns:p14="http://schemas.microsoft.com/office/powerpoint/2010/main" val="18923294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a:t>3. Problemlösen bewerten</a:t>
            </a:r>
          </a:p>
        </p:txBody>
      </p:sp>
      <p:pic>
        <p:nvPicPr>
          <p:cNvPr id="6" name="Grafik 5"/>
          <p:cNvPicPr>
            <a:picLocks noChangeAspect="1"/>
          </p:cNvPicPr>
          <p:nvPr/>
        </p:nvPicPr>
        <p:blipFill rotWithShape="1">
          <a:blip r:embed="rId3" cstate="email">
            <a:extLst>
              <a:ext uri="{28A0092B-C50C-407E-A947-70E740481C1C}">
                <a14:useLocalDpi xmlns:a14="http://schemas.microsoft.com/office/drawing/2010/main" val="0"/>
              </a:ext>
            </a:extLst>
          </a:blip>
          <a:srcRect l="6330" b="52398"/>
          <a:stretch/>
        </p:blipFill>
        <p:spPr bwMode="auto">
          <a:xfrm>
            <a:off x="323528" y="1196752"/>
            <a:ext cx="8594606" cy="4896544"/>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9619839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a:t>3. Problemlösen bewerten</a:t>
            </a:r>
          </a:p>
        </p:txBody>
      </p:sp>
      <p:pic>
        <p:nvPicPr>
          <p:cNvPr id="6" name="Grafik 5"/>
          <p:cNvPicPr>
            <a:picLocks noChangeAspect="1"/>
          </p:cNvPicPr>
          <p:nvPr/>
        </p:nvPicPr>
        <p:blipFill rotWithShape="1">
          <a:blip r:embed="rId3" cstate="email">
            <a:extLst>
              <a:ext uri="{28A0092B-C50C-407E-A947-70E740481C1C}">
                <a14:useLocalDpi xmlns:a14="http://schemas.microsoft.com/office/drawing/2010/main" val="0"/>
              </a:ext>
            </a:extLst>
          </a:blip>
          <a:srcRect l="14979" b="42172"/>
          <a:stretch/>
        </p:blipFill>
        <p:spPr bwMode="auto">
          <a:xfrm>
            <a:off x="1368352" y="954822"/>
            <a:ext cx="6444008" cy="5788594"/>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7411594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t>3. Problemlösen bewerten</a:t>
            </a:r>
          </a:p>
        </p:txBody>
      </p:sp>
      <p:pic>
        <p:nvPicPr>
          <p:cNvPr id="6" name="Grafik 5"/>
          <p:cNvPicPr/>
          <p:nvPr/>
        </p:nvPicPr>
        <p:blipFill rotWithShape="1">
          <a:blip r:embed="rId3" cstate="email">
            <a:extLst>
              <a:ext uri="{28A0092B-C50C-407E-A947-70E740481C1C}">
                <a14:useLocalDpi xmlns:a14="http://schemas.microsoft.com/office/drawing/2010/main" val="0"/>
              </a:ext>
            </a:extLst>
          </a:blip>
          <a:srcRect l="10677" b="8888"/>
          <a:stretch/>
        </p:blipFill>
        <p:spPr bwMode="auto">
          <a:xfrm>
            <a:off x="539552" y="944723"/>
            <a:ext cx="3395628" cy="5660886"/>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pic>
        <p:nvPicPr>
          <p:cNvPr id="7" name="Grafik 6"/>
          <p:cNvPicPr/>
          <p:nvPr/>
        </p:nvPicPr>
        <p:blipFill rotWithShape="1">
          <a:blip r:embed="rId4" cstate="email">
            <a:extLst>
              <a:ext uri="{28A0092B-C50C-407E-A947-70E740481C1C}">
                <a14:useLocalDpi xmlns:a14="http://schemas.microsoft.com/office/drawing/2010/main" val="0"/>
              </a:ext>
            </a:extLst>
          </a:blip>
          <a:srcRect l="9488" r="3036" b="18307"/>
          <a:stretch/>
        </p:blipFill>
        <p:spPr bwMode="auto">
          <a:xfrm>
            <a:off x="4259178" y="836712"/>
            <a:ext cx="4057238" cy="5768898"/>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7313829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t>3. Problemlösen bewerten</a:t>
            </a:r>
          </a:p>
        </p:txBody>
      </p:sp>
      <p:pic>
        <p:nvPicPr>
          <p:cNvPr id="6" name="Grafik 5"/>
          <p:cNvPicPr/>
          <p:nvPr/>
        </p:nvPicPr>
        <p:blipFill rotWithShape="1">
          <a:blip r:embed="rId3" cstate="email">
            <a:extLst>
              <a:ext uri="{28A0092B-C50C-407E-A947-70E740481C1C}">
                <a14:useLocalDpi xmlns:a14="http://schemas.microsoft.com/office/drawing/2010/main" val="0"/>
              </a:ext>
            </a:extLst>
          </a:blip>
          <a:srcRect l="9088" t="3330" r="32493" b="3613"/>
          <a:stretch/>
        </p:blipFill>
        <p:spPr bwMode="auto">
          <a:xfrm>
            <a:off x="5161547" y="980728"/>
            <a:ext cx="3442901" cy="5492828"/>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pic>
        <p:nvPicPr>
          <p:cNvPr id="7" name="Grafik 6"/>
          <p:cNvPicPr/>
          <p:nvPr/>
        </p:nvPicPr>
        <p:blipFill rotWithShape="1">
          <a:blip r:embed="rId4" cstate="email">
            <a:extLst>
              <a:ext uri="{28A0092B-C50C-407E-A947-70E740481C1C}">
                <a14:useLocalDpi xmlns:a14="http://schemas.microsoft.com/office/drawing/2010/main" val="0"/>
              </a:ext>
            </a:extLst>
          </a:blip>
          <a:srcRect l="10665" r="2708" b="17833"/>
          <a:stretch/>
        </p:blipFill>
        <p:spPr bwMode="auto">
          <a:xfrm>
            <a:off x="168443" y="980728"/>
            <a:ext cx="4475565" cy="5492828"/>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5388656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a:t>3. Problemlösen bewerten</a:t>
            </a:r>
          </a:p>
        </p:txBody>
      </p:sp>
      <p:pic>
        <p:nvPicPr>
          <p:cNvPr id="6" name="Grafik 5"/>
          <p:cNvPicPr/>
          <p:nvPr/>
        </p:nvPicPr>
        <p:blipFill rotWithShape="1">
          <a:blip r:embed="rId3" cstate="email">
            <a:extLst>
              <a:ext uri="{28A0092B-C50C-407E-A947-70E740481C1C}">
                <a14:useLocalDpi xmlns:a14="http://schemas.microsoft.com/office/drawing/2010/main" val="0"/>
              </a:ext>
            </a:extLst>
          </a:blip>
          <a:srcRect l="5941" b="1478"/>
          <a:stretch/>
        </p:blipFill>
        <p:spPr bwMode="auto">
          <a:xfrm>
            <a:off x="4611666" y="58066"/>
            <a:ext cx="4424830" cy="6739774"/>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8601748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xmlns="" id="{5D0749B2-4B39-4BB8-ADF1-1C2ADDB3CC20}"/>
              </a:ext>
            </a:extLst>
          </p:cNvPr>
          <p:cNvSpPr/>
          <p:nvPr/>
        </p:nvSpPr>
        <p:spPr bwMode="auto">
          <a:xfrm>
            <a:off x="-540568" y="1518034"/>
            <a:ext cx="3600400" cy="2522863"/>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dirty="0">
              <a:solidFill>
                <a:schemeClr val="accent2"/>
              </a:solidFill>
              <a:latin typeface="Calibri" panose="020F0502020204030204" pitchFamily="34" charset="0"/>
            </a:endParaRPr>
          </a:p>
        </p:txBody>
      </p:sp>
      <p:sp>
        <p:nvSpPr>
          <p:cNvPr id="2" name="Titel 1"/>
          <p:cNvSpPr>
            <a:spLocks noGrp="1"/>
          </p:cNvSpPr>
          <p:nvPr>
            <p:ph type="title"/>
          </p:nvPr>
        </p:nvSpPr>
        <p:spPr>
          <a:xfrm>
            <a:off x="324000" y="620688"/>
            <a:ext cx="8568480" cy="490861"/>
          </a:xfrm>
        </p:spPr>
        <p:txBody>
          <a:bodyPr>
            <a:noAutofit/>
          </a:bodyPr>
          <a:lstStyle/>
          <a:p>
            <a:r>
              <a:rPr lang="de-DE" dirty="0"/>
              <a:t>3. Problemlösen</a:t>
            </a:r>
            <a:br>
              <a:rPr lang="de-DE" dirty="0"/>
            </a:br>
            <a:r>
              <a:rPr lang="de-DE" dirty="0"/>
              <a:t>bewerten</a:t>
            </a:r>
          </a:p>
        </p:txBody>
      </p:sp>
      <p:pic>
        <p:nvPicPr>
          <p:cNvPr id="4" name="Bild 37"/>
          <p:cNvPicPr/>
          <p:nvPr/>
        </p:nvPicPr>
        <p:blipFill>
          <a:blip r:embed="rId3" cstate="email">
            <a:extLst>
              <a:ext uri="{28A0092B-C50C-407E-A947-70E740481C1C}">
                <a14:useLocalDpi xmlns:a14="http://schemas.microsoft.com/office/drawing/2010/main" val="0"/>
              </a:ext>
            </a:extLst>
          </a:blip>
          <a:stretch>
            <a:fillRect/>
          </a:stretch>
        </p:blipFill>
        <p:spPr>
          <a:xfrm>
            <a:off x="3131840" y="132410"/>
            <a:ext cx="5888255" cy="6557146"/>
          </a:xfrm>
          <a:prstGeom prst="rect">
            <a:avLst/>
          </a:prstGeom>
          <a:ln>
            <a:noFill/>
          </a:ln>
          <a:effectLst>
            <a:outerShdw blurRad="292100" dist="139700" dir="2700000" algn="tl" rotWithShape="0">
              <a:srgbClr val="333333">
                <a:alpha val="65000"/>
              </a:srgbClr>
            </a:outerShdw>
          </a:effectLst>
        </p:spPr>
      </p:pic>
      <p:sp>
        <p:nvSpPr>
          <p:cNvPr id="5" name="Textfeld 4"/>
          <p:cNvSpPr txBox="1"/>
          <p:nvPr/>
        </p:nvSpPr>
        <p:spPr>
          <a:xfrm>
            <a:off x="323528" y="1614279"/>
            <a:ext cx="2664296" cy="2246769"/>
          </a:xfrm>
          <a:prstGeom prst="rect">
            <a:avLst/>
          </a:prstGeom>
          <a:noFill/>
          <a:ln w="22225">
            <a:noFill/>
          </a:ln>
        </p:spPr>
        <p:txBody>
          <a:bodyPr wrap="square" rtlCol="0">
            <a:spAutoFit/>
          </a:bodyPr>
          <a:lstStyle/>
          <a:p>
            <a:pPr>
              <a:spcBef>
                <a:spcPts val="400"/>
              </a:spcBef>
            </a:pPr>
            <a:r>
              <a:rPr lang="de-DE" sz="2000" dirty="0">
                <a:latin typeface="Calibri"/>
                <a:cs typeface="Calibri"/>
              </a:rPr>
              <a:t>Wenden Sie das Raster auf Ihnen bekannte Problembearbeitungs-prozesse (aus der Distanzphase) oder auf ein Beispiel zur Kinoaufgabe an!</a:t>
            </a:r>
          </a:p>
        </p:txBody>
      </p:sp>
      <p:sp>
        <p:nvSpPr>
          <p:cNvPr id="8" name="Rechteck 7">
            <a:extLst>
              <a:ext uri="{FF2B5EF4-FFF2-40B4-BE49-F238E27FC236}">
                <a16:creationId xmlns:a16="http://schemas.microsoft.com/office/drawing/2014/main" xmlns="" id="{9C4DEDCD-4C77-4343-A9D3-1C3A179FBD84}"/>
              </a:ext>
            </a:extLst>
          </p:cNvPr>
          <p:cNvSpPr/>
          <p:nvPr/>
        </p:nvSpPr>
        <p:spPr bwMode="auto">
          <a:xfrm>
            <a:off x="-435584" y="1628948"/>
            <a:ext cx="3342256" cy="179095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a:latin typeface="Calibri" panose="020F0502020204030204" pitchFamily="34" charset="0"/>
            </a:endParaRPr>
          </a:p>
          <a:p>
            <a:endParaRPr lang="de-DE" sz="2000">
              <a:latin typeface="Calibri"/>
              <a:cs typeface="Calibri"/>
            </a:endParaRPr>
          </a:p>
        </p:txBody>
      </p:sp>
    </p:spTree>
    <p:extLst>
      <p:ext uri="{BB962C8B-B14F-4D97-AF65-F5344CB8AC3E}">
        <p14:creationId xmlns:p14="http://schemas.microsoft.com/office/powerpoint/2010/main" val="985726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el 5"/>
          <p:cNvSpPr>
            <a:spLocks noGrp="1"/>
          </p:cNvSpPr>
          <p:nvPr>
            <p:ph type="title"/>
          </p:nvPr>
        </p:nvSpPr>
        <p:spPr>
          <a:xfrm>
            <a:off x="324024" y="404664"/>
            <a:ext cx="2303760" cy="1584176"/>
          </a:xfrm>
        </p:spPr>
        <p:txBody>
          <a:bodyPr>
            <a:normAutofit/>
          </a:bodyPr>
          <a:lstStyle/>
          <a:p>
            <a:r>
              <a:rPr lang="de-DE" dirty="0"/>
              <a:t>Vorschlag für Zeitstruktur im Steckbrief</a:t>
            </a:r>
          </a:p>
        </p:txBody>
      </p:sp>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5584" t="12000" r="53038" b="16254"/>
          <a:stretch/>
        </p:blipFill>
        <p:spPr bwMode="auto">
          <a:xfrm>
            <a:off x="3275856" y="332656"/>
            <a:ext cx="5073426" cy="6525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17320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324544" y="3068960"/>
            <a:ext cx="7992888" cy="648072"/>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Autofit/>
          </a:bodyPr>
          <a:lstStyle/>
          <a:p>
            <a:r>
              <a:rPr lang="de-DE" dirty="0"/>
              <a:t>Unser Programm für heute</a:t>
            </a:r>
          </a:p>
        </p:txBody>
      </p:sp>
      <p:sp>
        <p:nvSpPr>
          <p:cNvPr id="9" name="Inhaltsplatzhalter 8"/>
          <p:cNvSpPr>
            <a:spLocks noGrp="1"/>
          </p:cNvSpPr>
          <p:nvPr>
            <p:ph idx="1"/>
          </p:nvPr>
        </p:nvSpPr>
        <p:spPr>
          <a:xfrm>
            <a:off x="395536" y="1340768"/>
            <a:ext cx="8424936" cy="4536504"/>
          </a:xfrm>
        </p:spPr>
        <p:txBody>
          <a:bodyPr/>
          <a:lstStyle/>
          <a:p>
            <a:pPr marL="514350" indent="-514350">
              <a:buClr>
                <a:srgbClr val="327A86"/>
              </a:buClr>
              <a:buFont typeface="Arial" panose="020B0604020202020204" pitchFamily="34" charset="0"/>
              <a:buAutoNum type="arabicPeriod"/>
            </a:pPr>
            <a:r>
              <a:rPr lang="de-DE" dirty="0"/>
              <a:t>Austausch der Erfahrungen aus der Distanzphase</a:t>
            </a:r>
          </a:p>
          <a:p>
            <a:pPr marL="514350" indent="-514350">
              <a:buClr>
                <a:srgbClr val="327A86"/>
              </a:buClr>
              <a:buFont typeface="Arial" panose="020B0604020202020204" pitchFamily="34" charset="0"/>
              <a:buAutoNum type="arabicPeriod"/>
            </a:pPr>
            <a:r>
              <a:rPr lang="de-DE" dirty="0"/>
              <a:t>Problemlösestrategien im Überblick</a:t>
            </a:r>
          </a:p>
          <a:p>
            <a:pPr marL="514350" indent="-514350">
              <a:buClr>
                <a:srgbClr val="327A86"/>
              </a:buClr>
              <a:buAutoNum type="arabicPeriod"/>
            </a:pPr>
            <a:r>
              <a:rPr lang="de-DE" dirty="0"/>
              <a:t>Problemlösen bewerten</a:t>
            </a:r>
          </a:p>
          <a:p>
            <a:pPr marL="514350" indent="-514350">
              <a:buClr>
                <a:srgbClr val="327A86"/>
              </a:buClr>
              <a:buAutoNum type="arabicPeriod"/>
            </a:pPr>
            <a:r>
              <a:rPr lang="de-DE" dirty="0">
                <a:solidFill>
                  <a:srgbClr val="327A86"/>
                </a:solidFill>
              </a:rPr>
              <a:t>Weitere Überlegungen zur Umsetzung: Methoden</a:t>
            </a:r>
          </a:p>
          <a:p>
            <a:pPr marL="514350" indent="-514350">
              <a:buClr>
                <a:srgbClr val="327A86"/>
              </a:buClr>
              <a:buAutoNum type="arabicPeriod"/>
            </a:pPr>
            <a:r>
              <a:rPr lang="de-DE" dirty="0"/>
              <a:t>Ausblick: die weitere Arbeit im Kollegium</a:t>
            </a:r>
          </a:p>
        </p:txBody>
      </p:sp>
    </p:spTree>
    <p:extLst>
      <p:ext uri="{BB962C8B-B14F-4D97-AF65-F5344CB8AC3E}">
        <p14:creationId xmlns:p14="http://schemas.microsoft.com/office/powerpoint/2010/main" val="27008473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xmlns="" id="{863DD670-A19A-449D-BBED-0F80817698AA}"/>
              </a:ext>
            </a:extLst>
          </p:cNvPr>
          <p:cNvSpPr>
            <a:spLocks noGrp="1"/>
          </p:cNvSpPr>
          <p:nvPr>
            <p:ph idx="4294967295"/>
          </p:nvPr>
        </p:nvSpPr>
        <p:spPr>
          <a:xfrm>
            <a:off x="323601" y="476250"/>
            <a:ext cx="8424863" cy="5400675"/>
          </a:xfrm>
        </p:spPr>
        <p:txBody>
          <a:bodyPr/>
          <a:lstStyle/>
          <a:p>
            <a:endParaRPr lang="de-DE" sz="2400" b="1" dirty="0">
              <a:solidFill>
                <a:srgbClr val="327A86"/>
              </a:solidFill>
            </a:endParaRPr>
          </a:p>
          <a:p>
            <a:pPr marL="0" indent="0">
              <a:buNone/>
            </a:pPr>
            <a:r>
              <a:rPr lang="de-DE" sz="2400" dirty="0"/>
              <a:t>In diesem Abschnitt folgen methodische Anregungen zur Unterrichtsgestaltung. Mit schülerorientierten Lehrformen soll erreicht werden, dass sich möglichst viele Lernende mit ihren Ideen und Ansätzen in den Unterricht einbringen können und nicht nur die schnellen Schülerinnen und Schüler das Problemlösen dominieren.</a:t>
            </a:r>
            <a:br>
              <a:rPr lang="de-DE" sz="2400" dirty="0"/>
            </a:br>
            <a:endParaRPr lang="de-DE" sz="2400" dirty="0"/>
          </a:p>
        </p:txBody>
      </p:sp>
    </p:spTree>
    <p:extLst>
      <p:ext uri="{BB962C8B-B14F-4D97-AF65-F5344CB8AC3E}">
        <p14:creationId xmlns:p14="http://schemas.microsoft.com/office/powerpoint/2010/main" val="7948292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4. Weitere Überlegungen: Methodenwahl – Entscheidungsfelder</a:t>
            </a:r>
          </a:p>
        </p:txBody>
      </p:sp>
      <p:sp>
        <p:nvSpPr>
          <p:cNvPr id="5" name="Inhaltsplatzhalter 4"/>
          <p:cNvSpPr>
            <a:spLocks noGrp="1"/>
          </p:cNvSpPr>
          <p:nvPr>
            <p:ph idx="1"/>
          </p:nvPr>
        </p:nvSpPr>
        <p:spPr/>
        <p:txBody>
          <a:bodyPr/>
          <a:lstStyle/>
          <a:p>
            <a:r>
              <a:rPr lang="de-DE" dirty="0"/>
              <a:t>Entscheidungsfelder für die Planung von Unterricht</a:t>
            </a:r>
          </a:p>
        </p:txBody>
      </p:sp>
      <p:sp>
        <p:nvSpPr>
          <p:cNvPr id="6" name="Textfeld 5"/>
          <p:cNvSpPr txBox="1"/>
          <p:nvPr/>
        </p:nvSpPr>
        <p:spPr>
          <a:xfrm>
            <a:off x="1547664" y="6006480"/>
            <a:ext cx="7128792" cy="307777"/>
          </a:xfrm>
          <a:prstGeom prst="rect">
            <a:avLst/>
          </a:prstGeom>
          <a:noFill/>
        </p:spPr>
        <p:txBody>
          <a:bodyPr wrap="square" rtlCol="0">
            <a:spAutoFit/>
          </a:bodyPr>
          <a:lstStyle/>
          <a:p>
            <a:pPr marL="342900" indent="-342900" algn="r">
              <a:spcBef>
                <a:spcPts val="400"/>
              </a:spcBef>
            </a:pPr>
            <a:r>
              <a:rPr lang="de-DE" sz="1400" dirty="0">
                <a:latin typeface="Calibri"/>
                <a:cs typeface="Calibri"/>
              </a:rPr>
              <a:t>Barzel, B., </a:t>
            </a:r>
            <a:r>
              <a:rPr lang="de-DE" sz="1400" dirty="0" err="1">
                <a:latin typeface="Calibri"/>
                <a:cs typeface="Calibri"/>
              </a:rPr>
              <a:t>Büchter</a:t>
            </a:r>
            <a:r>
              <a:rPr lang="de-DE" sz="1400" dirty="0">
                <a:latin typeface="Calibri"/>
                <a:cs typeface="Calibri"/>
              </a:rPr>
              <a:t> , A. &amp; </a:t>
            </a:r>
            <a:r>
              <a:rPr lang="de-DE" sz="1400" dirty="0" err="1">
                <a:latin typeface="Calibri"/>
                <a:cs typeface="Calibri"/>
              </a:rPr>
              <a:t>Leuders</a:t>
            </a:r>
            <a:r>
              <a:rPr lang="de-DE" sz="1400" dirty="0">
                <a:latin typeface="Calibri"/>
                <a:cs typeface="Calibri"/>
              </a:rPr>
              <a:t>, T. (2007). </a:t>
            </a:r>
            <a:r>
              <a:rPr lang="de-DE" sz="1400" i="1" dirty="0">
                <a:latin typeface="Calibri"/>
                <a:cs typeface="Calibri"/>
              </a:rPr>
              <a:t>Mathematik Methodik</a:t>
            </a:r>
            <a:r>
              <a:rPr lang="de-DE" sz="1400" dirty="0">
                <a:latin typeface="Calibri"/>
                <a:cs typeface="Calibri"/>
              </a:rPr>
              <a:t>. Berlin: Cornelsen, S. 14</a:t>
            </a:r>
          </a:p>
        </p:txBody>
      </p:sp>
      <p:grpSp>
        <p:nvGrpSpPr>
          <p:cNvPr id="26" name="Gruppieren 25"/>
          <p:cNvGrpSpPr/>
          <p:nvPr/>
        </p:nvGrpSpPr>
        <p:grpSpPr>
          <a:xfrm>
            <a:off x="1043608" y="2032248"/>
            <a:ext cx="7056782" cy="3340968"/>
            <a:chOff x="1043608" y="1916832"/>
            <a:chExt cx="7056782" cy="3340968"/>
          </a:xfrm>
        </p:grpSpPr>
        <p:sp>
          <p:nvSpPr>
            <p:cNvPr id="7" name="Ellipse 6"/>
            <p:cNvSpPr/>
            <p:nvPr/>
          </p:nvSpPr>
          <p:spPr bwMode="auto">
            <a:xfrm>
              <a:off x="1043608" y="2636912"/>
              <a:ext cx="7056782" cy="2620888"/>
            </a:xfrm>
            <a:prstGeom prst="ellipse">
              <a:avLst/>
            </a:prstGeom>
            <a:solidFill>
              <a:schemeClr val="bg1">
                <a:lumMod val="75000"/>
              </a:schemeClr>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sp>
          <p:nvSpPr>
            <p:cNvPr id="8" name="Textfeld 7"/>
            <p:cNvSpPr txBox="1"/>
            <p:nvPr/>
          </p:nvSpPr>
          <p:spPr>
            <a:xfrm>
              <a:off x="1241500" y="1916832"/>
              <a:ext cx="2448272" cy="400110"/>
            </a:xfrm>
            <a:prstGeom prst="rect">
              <a:avLst/>
            </a:prstGeom>
            <a:noFill/>
            <a:ln>
              <a:solidFill>
                <a:schemeClr val="bg1">
                  <a:lumMod val="50000"/>
                </a:schemeClr>
              </a:solidFill>
            </a:ln>
          </p:spPr>
          <p:txBody>
            <a:bodyPr wrap="square" rtlCol="0">
              <a:spAutoFit/>
            </a:bodyPr>
            <a:lstStyle/>
            <a:p>
              <a:pPr marL="342900" indent="-342900" algn="ctr">
                <a:spcBef>
                  <a:spcPts val="400"/>
                </a:spcBef>
              </a:pPr>
              <a:r>
                <a:rPr lang="de-DE" sz="2000" b="1" dirty="0">
                  <a:latin typeface="Calibri"/>
                  <a:cs typeface="Calibri"/>
                </a:rPr>
                <a:t>Voraussetzungen</a:t>
              </a:r>
            </a:p>
          </p:txBody>
        </p:sp>
        <p:sp>
          <p:nvSpPr>
            <p:cNvPr id="10" name="Textfeld 9"/>
            <p:cNvSpPr txBox="1"/>
            <p:nvPr/>
          </p:nvSpPr>
          <p:spPr>
            <a:xfrm>
              <a:off x="5364088" y="1916832"/>
              <a:ext cx="2448272" cy="400110"/>
            </a:xfrm>
            <a:prstGeom prst="rect">
              <a:avLst/>
            </a:prstGeom>
            <a:noFill/>
            <a:ln>
              <a:solidFill>
                <a:schemeClr val="bg1">
                  <a:lumMod val="50000"/>
                </a:schemeClr>
              </a:solidFill>
            </a:ln>
          </p:spPr>
          <p:txBody>
            <a:bodyPr wrap="square" rtlCol="0">
              <a:spAutoFit/>
            </a:bodyPr>
            <a:lstStyle/>
            <a:p>
              <a:pPr marL="342900" indent="-342900" algn="ctr">
                <a:spcBef>
                  <a:spcPts val="400"/>
                </a:spcBef>
              </a:pPr>
              <a:r>
                <a:rPr lang="de-DE" sz="2000" b="1" dirty="0">
                  <a:latin typeface="Calibri"/>
                  <a:cs typeface="Calibri"/>
                </a:rPr>
                <a:t>Ziele</a:t>
              </a:r>
            </a:p>
          </p:txBody>
        </p:sp>
        <p:sp>
          <p:nvSpPr>
            <p:cNvPr id="11" name="Textfeld 10"/>
            <p:cNvSpPr txBox="1"/>
            <p:nvPr/>
          </p:nvSpPr>
          <p:spPr>
            <a:xfrm>
              <a:off x="1691680" y="3469757"/>
              <a:ext cx="2232248" cy="400110"/>
            </a:xfrm>
            <a:prstGeom prst="rect">
              <a:avLst/>
            </a:prstGeom>
            <a:solidFill>
              <a:schemeClr val="bg1"/>
            </a:solidFill>
            <a:ln>
              <a:solidFill>
                <a:schemeClr val="bg1">
                  <a:lumMod val="50000"/>
                </a:schemeClr>
              </a:solidFill>
            </a:ln>
          </p:spPr>
          <p:txBody>
            <a:bodyPr wrap="square" rtlCol="0">
              <a:spAutoFit/>
            </a:bodyPr>
            <a:lstStyle/>
            <a:p>
              <a:pPr marL="342900" indent="-342900" algn="ctr">
                <a:spcBef>
                  <a:spcPts val="400"/>
                </a:spcBef>
              </a:pPr>
              <a:r>
                <a:rPr lang="de-DE" sz="2000" b="1" dirty="0">
                  <a:latin typeface="Calibri"/>
                  <a:cs typeface="Calibri"/>
                </a:rPr>
                <a:t>Medien</a:t>
              </a:r>
            </a:p>
          </p:txBody>
        </p:sp>
        <p:sp>
          <p:nvSpPr>
            <p:cNvPr id="12" name="Textfeld 11"/>
            <p:cNvSpPr txBox="1"/>
            <p:nvPr/>
          </p:nvSpPr>
          <p:spPr>
            <a:xfrm>
              <a:off x="5076056" y="3469757"/>
              <a:ext cx="2232248" cy="400110"/>
            </a:xfrm>
            <a:prstGeom prst="rect">
              <a:avLst/>
            </a:prstGeom>
            <a:solidFill>
              <a:schemeClr val="bg1"/>
            </a:solidFill>
            <a:ln>
              <a:solidFill>
                <a:schemeClr val="bg1">
                  <a:lumMod val="50000"/>
                </a:schemeClr>
              </a:solidFill>
            </a:ln>
          </p:spPr>
          <p:txBody>
            <a:bodyPr wrap="square" rtlCol="0">
              <a:spAutoFit/>
            </a:bodyPr>
            <a:lstStyle/>
            <a:p>
              <a:pPr marL="342900" indent="-342900" algn="ctr">
                <a:spcBef>
                  <a:spcPts val="400"/>
                </a:spcBef>
              </a:pPr>
              <a:r>
                <a:rPr lang="de-DE" sz="2000" b="1" dirty="0">
                  <a:latin typeface="Calibri"/>
                  <a:cs typeface="Calibri"/>
                </a:rPr>
                <a:t>Aufgaben</a:t>
              </a:r>
            </a:p>
          </p:txBody>
        </p:sp>
        <p:sp>
          <p:nvSpPr>
            <p:cNvPr id="13" name="Textfeld 12"/>
            <p:cNvSpPr txBox="1"/>
            <p:nvPr/>
          </p:nvSpPr>
          <p:spPr>
            <a:xfrm>
              <a:off x="3491880" y="4437112"/>
              <a:ext cx="2232248" cy="400110"/>
            </a:xfrm>
            <a:prstGeom prst="rect">
              <a:avLst/>
            </a:prstGeom>
            <a:solidFill>
              <a:schemeClr val="bg1"/>
            </a:solidFill>
            <a:ln>
              <a:solidFill>
                <a:schemeClr val="bg1">
                  <a:lumMod val="50000"/>
                </a:schemeClr>
              </a:solidFill>
            </a:ln>
          </p:spPr>
          <p:txBody>
            <a:bodyPr wrap="square" rtlCol="0">
              <a:spAutoFit/>
            </a:bodyPr>
            <a:lstStyle/>
            <a:p>
              <a:pPr marL="342900" indent="-342900" algn="ctr">
                <a:spcBef>
                  <a:spcPts val="400"/>
                </a:spcBef>
              </a:pPr>
              <a:r>
                <a:rPr lang="de-DE" sz="2000" b="1" dirty="0">
                  <a:latin typeface="Calibri"/>
                  <a:cs typeface="Calibri"/>
                </a:rPr>
                <a:t>Methoden</a:t>
              </a:r>
            </a:p>
          </p:txBody>
        </p:sp>
        <p:cxnSp>
          <p:nvCxnSpPr>
            <p:cNvPr id="14" name="Gerade Verbindung mit Pfeil 13"/>
            <p:cNvCxnSpPr/>
            <p:nvPr/>
          </p:nvCxnSpPr>
          <p:spPr bwMode="auto">
            <a:xfrm>
              <a:off x="3923928" y="3669812"/>
              <a:ext cx="1152128" cy="0"/>
            </a:xfrm>
            <a:prstGeom prst="straightConnector1">
              <a:avLst/>
            </a:prstGeom>
            <a:solidFill>
              <a:schemeClr val="accent1"/>
            </a:solidFill>
            <a:ln w="38100" cap="flat" cmpd="sng" algn="ctr">
              <a:solidFill>
                <a:schemeClr val="tx1"/>
              </a:solidFill>
              <a:prstDash val="solid"/>
              <a:round/>
              <a:headEnd type="triangle" w="med" len="med"/>
              <a:tailEnd type="triangle" w="med" len="med"/>
            </a:ln>
            <a:effectLst/>
          </p:spPr>
        </p:cxnSp>
        <p:cxnSp>
          <p:nvCxnSpPr>
            <p:cNvPr id="16" name="Gerade Verbindung mit Pfeil 15"/>
            <p:cNvCxnSpPr/>
            <p:nvPr/>
          </p:nvCxnSpPr>
          <p:spPr bwMode="auto">
            <a:xfrm flipV="1">
              <a:off x="5508104" y="3921468"/>
              <a:ext cx="0" cy="515644"/>
            </a:xfrm>
            <a:prstGeom prst="straightConnector1">
              <a:avLst/>
            </a:prstGeom>
            <a:solidFill>
              <a:schemeClr val="accent1"/>
            </a:solidFill>
            <a:ln w="38100" cap="flat" cmpd="sng" algn="ctr">
              <a:solidFill>
                <a:schemeClr val="tx1"/>
              </a:solidFill>
              <a:prstDash val="solid"/>
              <a:round/>
              <a:headEnd type="triangle" w="med" len="med"/>
              <a:tailEnd type="triangle" w="med" len="med"/>
            </a:ln>
            <a:effectLst/>
          </p:spPr>
        </p:cxnSp>
        <p:cxnSp>
          <p:nvCxnSpPr>
            <p:cNvPr id="19" name="Gerade Verbindung mit Pfeil 18"/>
            <p:cNvCxnSpPr/>
            <p:nvPr/>
          </p:nvCxnSpPr>
          <p:spPr bwMode="auto">
            <a:xfrm flipV="1">
              <a:off x="3707904" y="3933056"/>
              <a:ext cx="0" cy="515644"/>
            </a:xfrm>
            <a:prstGeom prst="straightConnector1">
              <a:avLst/>
            </a:prstGeom>
            <a:solidFill>
              <a:schemeClr val="accent1"/>
            </a:solidFill>
            <a:ln w="38100" cap="flat" cmpd="sng" algn="ctr">
              <a:solidFill>
                <a:schemeClr val="tx1"/>
              </a:solidFill>
              <a:prstDash val="solid"/>
              <a:round/>
              <a:headEnd type="triangle" w="med" len="med"/>
              <a:tailEnd type="triangle" w="med" len="med"/>
            </a:ln>
            <a:effectLst/>
          </p:spPr>
        </p:cxnSp>
        <p:cxnSp>
          <p:nvCxnSpPr>
            <p:cNvPr id="20" name="Gerade Verbindung mit Pfeil 19"/>
            <p:cNvCxnSpPr/>
            <p:nvPr/>
          </p:nvCxnSpPr>
          <p:spPr bwMode="auto">
            <a:xfrm flipV="1">
              <a:off x="6804248" y="2379090"/>
              <a:ext cx="0" cy="515644"/>
            </a:xfrm>
            <a:prstGeom prst="straightConnector1">
              <a:avLst/>
            </a:prstGeom>
            <a:solidFill>
              <a:schemeClr val="accent1"/>
            </a:solidFill>
            <a:ln w="38100" cap="flat" cmpd="sng" algn="ctr">
              <a:solidFill>
                <a:schemeClr val="tx1"/>
              </a:solidFill>
              <a:prstDash val="solid"/>
              <a:round/>
              <a:headEnd type="triangle" w="med" len="med"/>
              <a:tailEnd type="none" w="med" len="med"/>
            </a:ln>
            <a:effectLst/>
          </p:spPr>
        </p:cxnSp>
        <p:cxnSp>
          <p:nvCxnSpPr>
            <p:cNvPr id="22" name="Gerade Verbindung mit Pfeil 21"/>
            <p:cNvCxnSpPr/>
            <p:nvPr/>
          </p:nvCxnSpPr>
          <p:spPr bwMode="auto">
            <a:xfrm flipV="1">
              <a:off x="2267744" y="2379090"/>
              <a:ext cx="0" cy="515644"/>
            </a:xfrm>
            <a:prstGeom prst="straightConnector1">
              <a:avLst/>
            </a:prstGeom>
            <a:solidFill>
              <a:schemeClr val="accent1"/>
            </a:solidFill>
            <a:ln w="38100" cap="flat" cmpd="sng" algn="ctr">
              <a:solidFill>
                <a:schemeClr val="tx1"/>
              </a:solidFill>
              <a:prstDash val="solid"/>
              <a:round/>
              <a:headEnd type="triangle" w="med" len="med"/>
              <a:tailEnd type="none" w="med" len="med"/>
            </a:ln>
            <a:effectLst/>
          </p:spPr>
        </p:cxnSp>
        <p:cxnSp>
          <p:nvCxnSpPr>
            <p:cNvPr id="23" name="Gerade Verbindung mit Pfeil 22"/>
            <p:cNvCxnSpPr/>
            <p:nvPr/>
          </p:nvCxnSpPr>
          <p:spPr bwMode="auto">
            <a:xfrm flipH="1">
              <a:off x="3707904" y="2132856"/>
              <a:ext cx="1656184" cy="0"/>
            </a:xfrm>
            <a:prstGeom prst="straightConnector1">
              <a:avLst/>
            </a:prstGeom>
            <a:solidFill>
              <a:schemeClr val="accent1"/>
            </a:solidFill>
            <a:ln w="38100" cap="flat" cmpd="sng" algn="ctr">
              <a:solidFill>
                <a:schemeClr val="tx1"/>
              </a:solidFill>
              <a:prstDash val="solid"/>
              <a:round/>
              <a:headEnd type="triangle" w="med" len="med"/>
              <a:tailEnd type="none" w="med" len="med"/>
            </a:ln>
            <a:effectLst/>
          </p:spPr>
        </p:cxnSp>
        <p:cxnSp>
          <p:nvCxnSpPr>
            <p:cNvPr id="25" name="Gerade Verbindung mit Pfeil 24"/>
            <p:cNvCxnSpPr/>
            <p:nvPr/>
          </p:nvCxnSpPr>
          <p:spPr bwMode="auto">
            <a:xfrm flipV="1">
              <a:off x="6948264" y="2379090"/>
              <a:ext cx="0" cy="515644"/>
            </a:xfrm>
            <a:prstGeom prst="straightConnector1">
              <a:avLst/>
            </a:prstGeom>
            <a:solidFill>
              <a:schemeClr val="accent1"/>
            </a:solidFill>
            <a:ln w="38100" cap="flat" cmpd="sng" algn="ctr">
              <a:solidFill>
                <a:schemeClr val="tx1"/>
              </a:solidFill>
              <a:prstDash val="sysDash"/>
              <a:round/>
              <a:headEnd type="none" w="med" len="med"/>
              <a:tailEnd type="triangle" w="med" len="med"/>
            </a:ln>
            <a:effectLst/>
          </p:spPr>
        </p:cxnSp>
      </p:grpSp>
    </p:spTree>
    <p:extLst>
      <p:ext uri="{BB962C8B-B14F-4D97-AF65-F5344CB8AC3E}">
        <p14:creationId xmlns:p14="http://schemas.microsoft.com/office/powerpoint/2010/main" val="37202053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xmlns="" id="{90D37983-389A-4F51-95F7-83A38D4BE29A}"/>
              </a:ext>
            </a:extLst>
          </p:cNvPr>
          <p:cNvSpPr/>
          <p:nvPr/>
        </p:nvSpPr>
        <p:spPr bwMode="auto">
          <a:xfrm>
            <a:off x="-612575" y="1034647"/>
            <a:ext cx="7272808" cy="1791663"/>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dirty="0">
              <a:solidFill>
                <a:schemeClr val="accent2"/>
              </a:solidFill>
              <a:latin typeface="Calibri" panose="020F0502020204030204" pitchFamily="34" charset="0"/>
            </a:endParaRPr>
          </a:p>
        </p:txBody>
      </p:sp>
      <p:sp>
        <p:nvSpPr>
          <p:cNvPr id="2" name="Titel 1"/>
          <p:cNvSpPr>
            <a:spLocks noGrp="1"/>
          </p:cNvSpPr>
          <p:nvPr>
            <p:ph type="title"/>
          </p:nvPr>
        </p:nvSpPr>
        <p:spPr/>
        <p:txBody>
          <a:bodyPr/>
          <a:lstStyle/>
          <a:p>
            <a:r>
              <a:rPr lang="de-DE" dirty="0"/>
              <a:t>4. Überblick über geeignete Methoden, Medien &amp; Sozialformen</a:t>
            </a:r>
          </a:p>
        </p:txBody>
      </p:sp>
      <p:sp>
        <p:nvSpPr>
          <p:cNvPr id="3" name="Inhaltsplatzhalter 2"/>
          <p:cNvSpPr>
            <a:spLocks noGrp="1"/>
          </p:cNvSpPr>
          <p:nvPr>
            <p:ph idx="1"/>
          </p:nvPr>
        </p:nvSpPr>
        <p:spPr>
          <a:xfrm>
            <a:off x="323528" y="3356992"/>
            <a:ext cx="8424936" cy="3240360"/>
          </a:xfrm>
        </p:spPr>
        <p:txBody>
          <a:bodyPr/>
          <a:lstStyle/>
          <a:p>
            <a:pPr marL="342900" indent="-342900">
              <a:buFont typeface="Wingdings" panose="05000000000000000000" pitchFamily="2" charset="2"/>
              <a:buChar char="§"/>
            </a:pPr>
            <a:r>
              <a:rPr lang="de-DE" dirty="0"/>
              <a:t>Ich-Du-Wir</a:t>
            </a:r>
          </a:p>
          <a:p>
            <a:pPr marL="342900" indent="-342900">
              <a:buFont typeface="Wingdings" panose="05000000000000000000" pitchFamily="2" charset="2"/>
              <a:buChar char="§"/>
            </a:pPr>
            <a:r>
              <a:rPr lang="de-DE" dirty="0" err="1"/>
              <a:t>Placemat</a:t>
            </a:r>
            <a:endParaRPr lang="de-DE" dirty="0"/>
          </a:p>
          <a:p>
            <a:pPr marL="342900" indent="-342900">
              <a:buFont typeface="Wingdings" panose="05000000000000000000" pitchFamily="2" charset="2"/>
              <a:buChar char="§"/>
            </a:pPr>
            <a:r>
              <a:rPr lang="de-DE" dirty="0"/>
              <a:t>Strategie-Schlüssel</a:t>
            </a:r>
          </a:p>
          <a:p>
            <a:pPr marL="342900" indent="-342900">
              <a:buFont typeface="Wingdings" panose="05000000000000000000" pitchFamily="2" charset="2"/>
              <a:buChar char="§"/>
            </a:pPr>
            <a:r>
              <a:rPr lang="de-DE" dirty="0"/>
              <a:t>Kartenabfrage</a:t>
            </a:r>
          </a:p>
          <a:p>
            <a:pPr marL="342900" indent="-342900">
              <a:buFont typeface="Wingdings" panose="05000000000000000000" pitchFamily="2" charset="2"/>
              <a:buChar char="§"/>
            </a:pPr>
            <a:r>
              <a:rPr lang="de-DE" dirty="0"/>
              <a:t>Plakate</a:t>
            </a:r>
          </a:p>
          <a:p>
            <a:pPr marL="342900" indent="-342900">
              <a:buFont typeface="Wingdings" panose="05000000000000000000" pitchFamily="2" charset="2"/>
              <a:buChar char="§"/>
            </a:pPr>
            <a:r>
              <a:rPr lang="de-DE" dirty="0"/>
              <a:t>schreiben: Lernprotokoll &amp; Lerntagebuch</a:t>
            </a:r>
          </a:p>
          <a:p>
            <a:pPr marL="342900" indent="-342900">
              <a:buFont typeface="Wingdings" panose="05000000000000000000" pitchFamily="2" charset="2"/>
              <a:buChar char="§"/>
            </a:pPr>
            <a:r>
              <a:rPr lang="de-DE" dirty="0"/>
              <a:t>…</a:t>
            </a:r>
          </a:p>
        </p:txBody>
      </p:sp>
      <p:sp>
        <p:nvSpPr>
          <p:cNvPr id="4" name="Textfeld 3"/>
          <p:cNvSpPr txBox="1"/>
          <p:nvPr/>
        </p:nvSpPr>
        <p:spPr>
          <a:xfrm>
            <a:off x="323528" y="1268760"/>
            <a:ext cx="6048672" cy="1323439"/>
          </a:xfrm>
          <a:prstGeom prst="rect">
            <a:avLst/>
          </a:prstGeom>
          <a:noFill/>
          <a:ln w="22225">
            <a:noFill/>
          </a:ln>
        </p:spPr>
        <p:txBody>
          <a:bodyPr wrap="square" rtlCol="0">
            <a:spAutoFit/>
          </a:bodyPr>
          <a:lstStyle/>
          <a:p>
            <a:pPr algn="just">
              <a:spcBef>
                <a:spcPts val="400"/>
              </a:spcBef>
            </a:pPr>
            <a:r>
              <a:rPr lang="de-DE" sz="2000" dirty="0">
                <a:latin typeface="Calibri"/>
                <a:cs typeface="Calibri"/>
              </a:rPr>
              <a:t>Welche Methoden, Medien und Sozialformen eigenen sich Ihrer Erfahrung nach zur Aktivierung der Lernenden und einer Betonung der Bearbeitungsprozesse von Problemen?</a:t>
            </a:r>
          </a:p>
        </p:txBody>
      </p:sp>
      <p:sp>
        <p:nvSpPr>
          <p:cNvPr id="7" name="Rechteck 6">
            <a:extLst>
              <a:ext uri="{FF2B5EF4-FFF2-40B4-BE49-F238E27FC236}">
                <a16:creationId xmlns:a16="http://schemas.microsoft.com/office/drawing/2014/main" xmlns="" id="{753C1E42-BFE4-4158-8AFB-88C64068EAE9}"/>
              </a:ext>
            </a:extLst>
          </p:cNvPr>
          <p:cNvSpPr/>
          <p:nvPr/>
        </p:nvSpPr>
        <p:spPr bwMode="auto">
          <a:xfrm>
            <a:off x="77876" y="1137028"/>
            <a:ext cx="7188820" cy="127188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a:latin typeface="Calibri" panose="020F0502020204030204" pitchFamily="34" charset="0"/>
            </a:endParaRPr>
          </a:p>
          <a:p>
            <a:endParaRPr lang="de-DE" sz="2000">
              <a:latin typeface="Calibri"/>
              <a:cs typeface="Calibri"/>
            </a:endParaRPr>
          </a:p>
        </p:txBody>
      </p:sp>
    </p:spTree>
    <p:extLst>
      <p:ext uri="{BB962C8B-B14F-4D97-AF65-F5344CB8AC3E}">
        <p14:creationId xmlns:p14="http://schemas.microsoft.com/office/powerpoint/2010/main" val="2973286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a:t>Reflexion der eigenen Erfahrungen bei der Erprobung</a:t>
            </a:r>
          </a:p>
          <a:p>
            <a:r>
              <a:rPr lang="de-DE" dirty="0"/>
              <a:t>Problemlösen im Unterricht </a:t>
            </a:r>
          </a:p>
          <a:p>
            <a:pPr lvl="1"/>
            <a:r>
              <a:rPr lang="de-DE" dirty="0"/>
              <a:t>Was ist planbar? </a:t>
            </a:r>
          </a:p>
          <a:p>
            <a:pPr lvl="1"/>
            <a:r>
              <a:rPr lang="de-DE" dirty="0"/>
              <a:t>Was muss spontan geschehen?</a:t>
            </a:r>
          </a:p>
          <a:p>
            <a:r>
              <a:rPr lang="de-DE" dirty="0"/>
              <a:t>Problemlösestrategien im Überblick</a:t>
            </a:r>
          </a:p>
          <a:p>
            <a:r>
              <a:rPr lang="de-DE" dirty="0"/>
              <a:t>Problemlösen bewerten: Tabelle mit Bewertungskategorien</a:t>
            </a:r>
          </a:p>
          <a:p>
            <a:r>
              <a:rPr lang="de-DE" dirty="0"/>
              <a:t>die Wahl geeigneter Methoden</a:t>
            </a:r>
          </a:p>
          <a:p>
            <a:endParaRPr lang="de-DE" dirty="0"/>
          </a:p>
          <a:p>
            <a:endParaRPr lang="de-DE" dirty="0"/>
          </a:p>
          <a:p>
            <a:endParaRPr lang="de-DE" dirty="0"/>
          </a:p>
        </p:txBody>
      </p:sp>
      <p:sp>
        <p:nvSpPr>
          <p:cNvPr id="3" name="Titel 2"/>
          <p:cNvSpPr>
            <a:spLocks noGrp="1"/>
          </p:cNvSpPr>
          <p:nvPr>
            <p:ph type="title"/>
          </p:nvPr>
        </p:nvSpPr>
        <p:spPr/>
        <p:txBody>
          <a:bodyPr/>
          <a:lstStyle/>
          <a:p>
            <a:r>
              <a:rPr lang="de-DE" dirty="0"/>
              <a:t>Zusammenfassung / Zwischenfazit</a:t>
            </a:r>
          </a:p>
        </p:txBody>
      </p:sp>
    </p:spTree>
    <p:extLst>
      <p:ext uri="{BB962C8B-B14F-4D97-AF65-F5344CB8AC3E}">
        <p14:creationId xmlns:p14="http://schemas.microsoft.com/office/powerpoint/2010/main" val="22837930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324544" y="3694899"/>
            <a:ext cx="8064896" cy="648072"/>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Autofit/>
          </a:bodyPr>
          <a:lstStyle/>
          <a:p>
            <a:r>
              <a:rPr lang="de-DE" dirty="0"/>
              <a:t>Unser Programm für heute</a:t>
            </a:r>
          </a:p>
        </p:txBody>
      </p:sp>
      <p:sp>
        <p:nvSpPr>
          <p:cNvPr id="9" name="Inhaltsplatzhalter 8"/>
          <p:cNvSpPr>
            <a:spLocks noGrp="1"/>
          </p:cNvSpPr>
          <p:nvPr>
            <p:ph idx="1"/>
          </p:nvPr>
        </p:nvSpPr>
        <p:spPr>
          <a:xfrm>
            <a:off x="395536" y="1340768"/>
            <a:ext cx="8424936" cy="4536504"/>
          </a:xfrm>
        </p:spPr>
        <p:txBody>
          <a:bodyPr/>
          <a:lstStyle/>
          <a:p>
            <a:pPr marL="514350" indent="-514350">
              <a:buClr>
                <a:srgbClr val="327A86"/>
              </a:buClr>
              <a:buFont typeface="Arial" panose="020B0604020202020204" pitchFamily="34" charset="0"/>
              <a:buAutoNum type="arabicPeriod"/>
            </a:pPr>
            <a:r>
              <a:rPr lang="de-DE" dirty="0"/>
              <a:t>Austausch der Erfahrungen aus der Distanzphase</a:t>
            </a:r>
          </a:p>
          <a:p>
            <a:pPr marL="514350" indent="-514350">
              <a:buClr>
                <a:srgbClr val="327A86"/>
              </a:buClr>
              <a:buFont typeface="Arial" panose="020B0604020202020204" pitchFamily="34" charset="0"/>
              <a:buAutoNum type="arabicPeriod"/>
            </a:pPr>
            <a:r>
              <a:rPr lang="de-DE" dirty="0"/>
              <a:t>Problemlösestrategien im Überblick</a:t>
            </a:r>
          </a:p>
          <a:p>
            <a:pPr marL="514350" indent="-514350">
              <a:buClr>
                <a:srgbClr val="327A86"/>
              </a:buClr>
              <a:buAutoNum type="arabicPeriod"/>
            </a:pPr>
            <a:r>
              <a:rPr lang="de-DE" dirty="0"/>
              <a:t>Problemlösen bewerten</a:t>
            </a:r>
          </a:p>
          <a:p>
            <a:pPr marL="514350" indent="-514350">
              <a:buClr>
                <a:srgbClr val="327A86"/>
              </a:buClr>
              <a:buAutoNum type="arabicPeriod"/>
            </a:pPr>
            <a:r>
              <a:rPr lang="de-DE" dirty="0"/>
              <a:t>Weitere Überlegungen zur Umsetzung: Methoden</a:t>
            </a:r>
          </a:p>
          <a:p>
            <a:pPr marL="514350" indent="-514350">
              <a:buClr>
                <a:srgbClr val="327A86"/>
              </a:buClr>
              <a:buFont typeface="Arial" panose="020B0604020202020204" pitchFamily="34" charset="0"/>
              <a:buAutoNum type="arabicPeriod"/>
            </a:pPr>
            <a:r>
              <a:rPr lang="de-DE" dirty="0">
                <a:solidFill>
                  <a:srgbClr val="327A86"/>
                </a:solidFill>
              </a:rPr>
              <a:t>Ausblick: die weitere Arbeit im Kollegium</a:t>
            </a:r>
          </a:p>
        </p:txBody>
      </p:sp>
    </p:spTree>
    <p:extLst>
      <p:ext uri="{BB962C8B-B14F-4D97-AF65-F5344CB8AC3E}">
        <p14:creationId xmlns:p14="http://schemas.microsoft.com/office/powerpoint/2010/main" val="27008473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p:cNvSpPr/>
          <p:nvPr/>
        </p:nvSpPr>
        <p:spPr>
          <a:xfrm>
            <a:off x="-900608" y="980728"/>
            <a:ext cx="9577064" cy="5324535"/>
          </a:xfrm>
          <a:prstGeom prst="rect">
            <a:avLst/>
          </a:prstGeom>
          <a:solidFill>
            <a:srgbClr val="327A86">
              <a:alpha val="24706"/>
            </a:srgbClr>
          </a:solidFill>
          <a:ln>
            <a:noFill/>
          </a:ln>
        </p:spPr>
        <p:txBody>
          <a:bodyPr wrap="square">
            <a:spAutoFit/>
          </a:bodyPr>
          <a:lstStyle/>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p:txBody>
      </p:sp>
      <p:pic>
        <p:nvPicPr>
          <p:cNvPr id="5" name="Picture 2" descr="C:\Lars\Fotos\Fotos für den Austausch\IMG_8261.jpg"/>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0" y="4797152"/>
            <a:ext cx="9144000" cy="1487157"/>
          </a:xfrm>
          <a:prstGeom prst="rect">
            <a:avLst/>
          </a:prstGeom>
          <a:noFill/>
          <a:extLst>
            <a:ext uri="{909E8E84-426E-40DD-AFC4-6F175D3DCCD1}">
              <a14:hiddenFill xmlns:a14="http://schemas.microsoft.com/office/drawing/2010/main">
                <a:solidFill>
                  <a:srgbClr val="FFFFFF"/>
                </a:solidFill>
              </a14:hiddenFill>
            </a:ext>
          </a:extLst>
        </p:spPr>
      </p:pic>
      <p:sp>
        <p:nvSpPr>
          <p:cNvPr id="2" name="Inhaltsplatzhalter 1"/>
          <p:cNvSpPr>
            <a:spLocks noGrp="1"/>
          </p:cNvSpPr>
          <p:nvPr>
            <p:ph idx="1"/>
          </p:nvPr>
        </p:nvSpPr>
        <p:spPr/>
        <p:txBody>
          <a:bodyPr/>
          <a:lstStyle/>
          <a:p>
            <a:r>
              <a:rPr lang="de-DE" dirty="0"/>
              <a:t>Welche Aufgaben nehmen Sie sich in der nächsten Zeit vor?</a:t>
            </a:r>
          </a:p>
          <a:p>
            <a:r>
              <a:rPr lang="de-DE" dirty="0"/>
              <a:t>Wie integrieren Sie das Problemlösen in Ihren regulären Unterricht? </a:t>
            </a:r>
            <a:r>
              <a:rPr lang="de-DE" dirty="0" smtClean="0"/>
              <a:t/>
            </a:r>
            <a:br>
              <a:rPr lang="de-DE" dirty="0" smtClean="0"/>
            </a:br>
            <a:r>
              <a:rPr lang="de-DE" dirty="0" smtClean="0"/>
              <a:t>(</a:t>
            </a:r>
            <a:r>
              <a:rPr lang="de-DE" dirty="0"/>
              <a:t>Wie häufig? An welchen Stellen? …)</a:t>
            </a:r>
          </a:p>
          <a:p>
            <a:r>
              <a:rPr lang="de-DE" dirty="0"/>
              <a:t>Wie arbeiten Sie in Ihrem Kollegium? (Austausch von Aufgaben, schulinterner Austausch/Fortbildung, …?)</a:t>
            </a:r>
          </a:p>
          <a:p>
            <a:r>
              <a:rPr lang="de-DE" dirty="0"/>
              <a:t>Welche weiteren Fortbildungen besuchen Sie?</a:t>
            </a:r>
          </a:p>
          <a:p>
            <a:r>
              <a:rPr lang="de-DE" dirty="0"/>
              <a:t>…</a:t>
            </a:r>
          </a:p>
        </p:txBody>
      </p:sp>
      <p:sp>
        <p:nvSpPr>
          <p:cNvPr id="3" name="Titel 2"/>
          <p:cNvSpPr>
            <a:spLocks noGrp="1"/>
          </p:cNvSpPr>
          <p:nvPr>
            <p:ph type="title"/>
          </p:nvPr>
        </p:nvSpPr>
        <p:spPr/>
        <p:txBody>
          <a:bodyPr/>
          <a:lstStyle/>
          <a:p>
            <a:r>
              <a:rPr lang="de-DE" dirty="0"/>
              <a:t>5. Ausblick: für die weitere Arbeit </a:t>
            </a:r>
          </a:p>
        </p:txBody>
      </p:sp>
    </p:spTree>
    <p:extLst>
      <p:ext uri="{BB962C8B-B14F-4D97-AF65-F5344CB8AC3E}">
        <p14:creationId xmlns:p14="http://schemas.microsoft.com/office/powerpoint/2010/main" val="2209338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t>Literatur</a:t>
            </a:r>
          </a:p>
        </p:txBody>
      </p:sp>
      <p:sp>
        <p:nvSpPr>
          <p:cNvPr id="4" name="Inhaltsplatzhalter 2"/>
          <p:cNvSpPr>
            <a:spLocks noGrp="1"/>
          </p:cNvSpPr>
          <p:nvPr>
            <p:ph idx="4294967295"/>
          </p:nvPr>
        </p:nvSpPr>
        <p:spPr>
          <a:xfrm>
            <a:off x="324000" y="1123200"/>
            <a:ext cx="7566696" cy="5267409"/>
          </a:xfrm>
        </p:spPr>
        <p:txBody>
          <a:bodyPr>
            <a:normAutofit fontScale="92500" lnSpcReduction="20000"/>
          </a:bodyPr>
          <a:lstStyle/>
          <a:p>
            <a:pPr marL="342900" indent="-342900">
              <a:buFont typeface="Wingdings" panose="05000000000000000000" pitchFamily="2" charset="2"/>
              <a:buChar char="§"/>
            </a:pPr>
            <a:r>
              <a:rPr lang="de-DE" sz="2000" dirty="0" err="1"/>
              <a:t>Pólya</a:t>
            </a:r>
            <a:r>
              <a:rPr lang="de-DE" sz="2000" dirty="0"/>
              <a:t>, G. (1949). </a:t>
            </a:r>
            <a:r>
              <a:rPr lang="de-DE" sz="2000" i="1" dirty="0"/>
              <a:t>Schule des Denkens</a:t>
            </a:r>
            <a:r>
              <a:rPr lang="de-DE" sz="2000" dirty="0"/>
              <a:t>. Tübingen: Francke. </a:t>
            </a:r>
            <a:br>
              <a:rPr lang="de-DE" sz="2000" dirty="0"/>
            </a:br>
            <a:r>
              <a:rPr lang="de-DE" sz="2000" dirty="0"/>
              <a:t>[viele weitere Auflagen nach 1949, sehr zu empfehlen]</a:t>
            </a:r>
          </a:p>
          <a:p>
            <a:pPr marL="342900" indent="-342900">
              <a:buFont typeface="Wingdings" panose="05000000000000000000" pitchFamily="2" charset="2"/>
              <a:buChar char="§"/>
            </a:pPr>
            <a:r>
              <a:rPr lang="de-DE" sz="2000" dirty="0" err="1"/>
              <a:t>Büchter</a:t>
            </a:r>
            <a:r>
              <a:rPr lang="de-DE" sz="2000" dirty="0"/>
              <a:t>, A. &amp; </a:t>
            </a:r>
            <a:r>
              <a:rPr lang="de-DE" sz="2000" dirty="0" err="1"/>
              <a:t>Leuders</a:t>
            </a:r>
            <a:r>
              <a:rPr lang="de-DE" sz="2000" dirty="0"/>
              <a:t>, T. (2005). </a:t>
            </a:r>
            <a:r>
              <a:rPr lang="de-DE" sz="2000" i="1" dirty="0"/>
              <a:t>Mathematikaufgaben selbst entwickeln</a:t>
            </a:r>
            <a:r>
              <a:rPr lang="de-DE" sz="2000" dirty="0"/>
              <a:t>. Berlin: Cornelsen.</a:t>
            </a:r>
          </a:p>
          <a:p>
            <a:pPr marL="342900" indent="-342900">
              <a:buFont typeface="Wingdings" panose="05000000000000000000" pitchFamily="2" charset="2"/>
              <a:buChar char="§"/>
            </a:pPr>
            <a:r>
              <a:rPr lang="de-DE" sz="2000" dirty="0" err="1"/>
              <a:t>Leuders</a:t>
            </a:r>
            <a:r>
              <a:rPr lang="de-DE" sz="2000" dirty="0"/>
              <a:t>, T. (2006). Problemlösen. In T. </a:t>
            </a:r>
            <a:r>
              <a:rPr lang="de-DE" sz="2000" dirty="0" err="1"/>
              <a:t>Leuders</a:t>
            </a:r>
            <a:r>
              <a:rPr lang="de-DE" sz="2000" dirty="0"/>
              <a:t> (Hrsg.), </a:t>
            </a:r>
            <a:r>
              <a:rPr lang="de-DE" sz="2000" i="1" dirty="0"/>
              <a:t>Mathematikdidaktik</a:t>
            </a:r>
            <a:r>
              <a:rPr lang="de-DE" sz="2000" dirty="0"/>
              <a:t>. Berlin: Cornelsen. 119–135.</a:t>
            </a:r>
          </a:p>
          <a:p>
            <a:pPr marL="342900" indent="-342900">
              <a:buFont typeface="Wingdings" panose="05000000000000000000" pitchFamily="2" charset="2"/>
              <a:buChar char="§"/>
            </a:pPr>
            <a:r>
              <a:rPr lang="de-DE" sz="2000" dirty="0"/>
              <a:t>Heinze, A. (2007). Problemlösen im mathematischen und außermathematischen Kontext. Modelle und Unterrichtskonzepte aus kognitionstheoretischer Perspektive. </a:t>
            </a:r>
            <a:r>
              <a:rPr lang="de-DE" sz="2000" i="1" dirty="0"/>
              <a:t>Journal für Mathematikdidaktik 28</a:t>
            </a:r>
            <a:r>
              <a:rPr lang="de-DE" sz="2000" dirty="0"/>
              <a:t>(1), S. 3–30. </a:t>
            </a:r>
          </a:p>
          <a:p>
            <a:pPr marL="342900" indent="-342900">
              <a:buFont typeface="Wingdings" panose="05000000000000000000" pitchFamily="2" charset="2"/>
              <a:buChar char="§"/>
            </a:pPr>
            <a:r>
              <a:rPr lang="de-DE" sz="2000" b="1" dirty="0"/>
              <a:t>Holzäpfel, L., Lacher, M., </a:t>
            </a:r>
            <a:r>
              <a:rPr lang="de-DE" sz="2000" b="1" dirty="0" err="1"/>
              <a:t>Leuders</a:t>
            </a:r>
            <a:r>
              <a:rPr lang="de-DE" sz="2000" b="1" dirty="0"/>
              <a:t>, T. &amp; Rott, B. (2018). </a:t>
            </a:r>
            <a:r>
              <a:rPr lang="de-DE" sz="2000" b="1" i="1" dirty="0"/>
              <a:t>Problemlösen lehren lernen</a:t>
            </a:r>
            <a:r>
              <a:rPr lang="de-DE" sz="2000" b="1" dirty="0"/>
              <a:t>. Klett-</a:t>
            </a:r>
            <a:r>
              <a:rPr lang="de-DE" sz="2000" b="1" dirty="0" err="1"/>
              <a:t>Kallmeyer</a:t>
            </a:r>
            <a:r>
              <a:rPr lang="de-DE" sz="2000" b="1" dirty="0"/>
              <a:t>.</a:t>
            </a:r>
          </a:p>
          <a:p>
            <a:pPr marL="342900" indent="-342900">
              <a:buFont typeface="Wingdings" panose="05000000000000000000" pitchFamily="2" charset="2"/>
              <a:buChar char="§"/>
            </a:pPr>
            <a:r>
              <a:rPr lang="de-DE" sz="2000" b="1" dirty="0"/>
              <a:t>Holzäpfel, L., </a:t>
            </a:r>
            <a:r>
              <a:rPr lang="de-DE" sz="2000" b="1" dirty="0" err="1"/>
              <a:t>Leuders</a:t>
            </a:r>
            <a:r>
              <a:rPr lang="de-DE" sz="2000" b="1" dirty="0"/>
              <a:t>, T., Rott, B. &amp; </a:t>
            </a:r>
            <a:r>
              <a:rPr lang="de-DE" sz="2000" b="1" dirty="0" err="1"/>
              <a:t>Schelldorfer</a:t>
            </a:r>
            <a:r>
              <a:rPr lang="de-DE" sz="2000" b="1" dirty="0"/>
              <a:t>, R. (2016). Schritte zum Problemlösen. </a:t>
            </a:r>
            <a:r>
              <a:rPr lang="de-DE" sz="2000" b="1" i="1" dirty="0"/>
              <a:t>Praxis der Mathematik in der Schule </a:t>
            </a:r>
            <a:r>
              <a:rPr lang="de-DE" sz="2000" b="1" dirty="0"/>
              <a:t>(PM), 68, </a:t>
            </a:r>
            <a:r>
              <a:rPr lang="de-DE" sz="2000" b="1" dirty="0" smtClean="0"/>
              <a:t/>
            </a:r>
            <a:br>
              <a:rPr lang="de-DE" sz="2000" b="1" dirty="0" smtClean="0"/>
            </a:br>
            <a:r>
              <a:rPr lang="de-DE" sz="2000" b="1" dirty="0" smtClean="0"/>
              <a:t>2–8</a:t>
            </a:r>
            <a:r>
              <a:rPr lang="de-DE" sz="2000" b="1" dirty="0"/>
              <a:t>.</a:t>
            </a:r>
          </a:p>
          <a:p>
            <a:pPr marL="342900" indent="-342900">
              <a:buFont typeface="Wingdings" panose="05000000000000000000" pitchFamily="2" charset="2"/>
              <a:buChar char="§"/>
            </a:pPr>
            <a:r>
              <a:rPr lang="de-DE" sz="2000" dirty="0"/>
              <a:t>Tietze, U.-P., </a:t>
            </a:r>
            <a:r>
              <a:rPr lang="de-DE" sz="2000" dirty="0" err="1"/>
              <a:t>Klika</a:t>
            </a:r>
            <a:r>
              <a:rPr lang="de-DE" sz="2000" dirty="0"/>
              <a:t>, M. &amp; Wolpers, H. (2000). </a:t>
            </a:r>
            <a:r>
              <a:rPr lang="de-DE" sz="2000" i="1" dirty="0"/>
              <a:t>Mathematikunterricht in der Sekundarstufe II – Band 1</a:t>
            </a:r>
            <a:r>
              <a:rPr lang="de-DE" sz="2000" dirty="0"/>
              <a:t>. Braunschweig: Vieweg. 2. durchgesehene Auflage, 2000.</a:t>
            </a:r>
          </a:p>
        </p:txBody>
      </p:sp>
      <p:sp>
        <p:nvSpPr>
          <p:cNvPr id="5" name="Rechteck 4"/>
          <p:cNvSpPr/>
          <p:nvPr/>
        </p:nvSpPr>
        <p:spPr>
          <a:xfrm>
            <a:off x="7636857" y="1076538"/>
            <a:ext cx="1643622" cy="5016758"/>
          </a:xfrm>
          <a:prstGeom prst="rect">
            <a:avLst/>
          </a:prstGeom>
        </p:spPr>
        <p:txBody>
          <a:bodyPr wrap="square">
            <a:spAutoFit/>
          </a:bodyPr>
          <a:lstStyle/>
          <a:p>
            <a:r>
              <a:rPr lang="de-DE" sz="1600" dirty="0">
                <a:latin typeface="Calibri"/>
                <a:ea typeface="+mn-ea"/>
                <a:cs typeface="Calibri"/>
              </a:rPr>
              <a:t>Klassiker!</a:t>
            </a:r>
          </a:p>
          <a:p>
            <a:endParaRPr lang="de-DE" sz="1600" dirty="0">
              <a:latin typeface="Calibri"/>
              <a:ea typeface="+mn-ea"/>
              <a:cs typeface="Calibri"/>
            </a:endParaRPr>
          </a:p>
          <a:p>
            <a:endParaRPr lang="de-DE" sz="1600" dirty="0">
              <a:latin typeface="Calibri"/>
              <a:ea typeface="+mn-ea"/>
              <a:cs typeface="Calibri"/>
            </a:endParaRPr>
          </a:p>
          <a:p>
            <a:r>
              <a:rPr lang="de-DE" sz="1600" dirty="0">
                <a:latin typeface="Calibri"/>
                <a:ea typeface="+mn-ea"/>
                <a:cs typeface="Calibri"/>
              </a:rPr>
              <a:t>Schöne Ideen </a:t>
            </a:r>
          </a:p>
          <a:p>
            <a:r>
              <a:rPr lang="de-DE" sz="1600" dirty="0">
                <a:latin typeface="Calibri"/>
                <a:ea typeface="+mn-ea"/>
                <a:cs typeface="Calibri"/>
              </a:rPr>
              <a:t>für Aufgaben</a:t>
            </a:r>
          </a:p>
          <a:p>
            <a:endParaRPr lang="de-DE" sz="1600" dirty="0">
              <a:latin typeface="Calibri"/>
              <a:ea typeface="+mn-ea"/>
              <a:cs typeface="Calibri"/>
            </a:endParaRPr>
          </a:p>
          <a:p>
            <a:r>
              <a:rPr lang="de-DE" sz="1600" dirty="0">
                <a:latin typeface="Calibri"/>
                <a:ea typeface="+mn-ea"/>
                <a:cs typeface="Calibri"/>
              </a:rPr>
              <a:t>gutes Kapitel</a:t>
            </a:r>
          </a:p>
          <a:p>
            <a:r>
              <a:rPr lang="de-DE" sz="1600" dirty="0">
                <a:latin typeface="Calibri"/>
                <a:ea typeface="+mn-ea"/>
                <a:cs typeface="Calibri"/>
              </a:rPr>
              <a:t>zum PL</a:t>
            </a:r>
          </a:p>
          <a:p>
            <a:endParaRPr lang="de-DE" sz="1600" dirty="0">
              <a:latin typeface="Calibri"/>
              <a:ea typeface="+mn-ea"/>
              <a:cs typeface="Calibri"/>
            </a:endParaRPr>
          </a:p>
          <a:p>
            <a:r>
              <a:rPr lang="de-DE" sz="1600" dirty="0">
                <a:latin typeface="Calibri"/>
                <a:ea typeface="+mn-ea"/>
                <a:cs typeface="Calibri"/>
              </a:rPr>
              <a:t>Wiss. </a:t>
            </a:r>
          </a:p>
          <a:p>
            <a:r>
              <a:rPr lang="de-DE" sz="1600" dirty="0">
                <a:latin typeface="Calibri"/>
                <a:ea typeface="+mn-ea"/>
                <a:cs typeface="Calibri"/>
              </a:rPr>
              <a:t>Artikel</a:t>
            </a:r>
          </a:p>
          <a:p>
            <a:endParaRPr lang="de-DE" sz="1600" dirty="0">
              <a:latin typeface="Calibri"/>
              <a:ea typeface="+mn-ea"/>
              <a:cs typeface="Calibri"/>
            </a:endParaRPr>
          </a:p>
          <a:p>
            <a:r>
              <a:rPr lang="de-DE" sz="1600" dirty="0">
                <a:latin typeface="Calibri"/>
                <a:ea typeface="+mn-ea"/>
                <a:cs typeface="Calibri"/>
              </a:rPr>
              <a:t>Praxisbuch</a:t>
            </a:r>
          </a:p>
          <a:p>
            <a:endParaRPr lang="de-DE" sz="1600" dirty="0">
              <a:latin typeface="Calibri"/>
              <a:ea typeface="+mn-ea"/>
              <a:cs typeface="Calibri"/>
            </a:endParaRPr>
          </a:p>
          <a:p>
            <a:endParaRPr lang="de-DE" sz="1600" dirty="0">
              <a:latin typeface="Calibri"/>
              <a:ea typeface="+mn-ea"/>
              <a:cs typeface="Calibri"/>
            </a:endParaRPr>
          </a:p>
          <a:p>
            <a:r>
              <a:rPr lang="de-DE" sz="1600" dirty="0">
                <a:latin typeface="Calibri"/>
                <a:ea typeface="+mn-ea"/>
                <a:cs typeface="Calibri"/>
              </a:rPr>
              <a:t>Praxiszeitschrift</a:t>
            </a:r>
          </a:p>
          <a:p>
            <a:endParaRPr lang="de-DE" sz="1600" dirty="0">
              <a:latin typeface="Calibri"/>
              <a:ea typeface="+mn-ea"/>
              <a:cs typeface="Calibri"/>
            </a:endParaRPr>
          </a:p>
          <a:p>
            <a:r>
              <a:rPr lang="de-DE" sz="1600" dirty="0">
                <a:latin typeface="Calibri"/>
                <a:ea typeface="+mn-ea"/>
                <a:cs typeface="Calibri"/>
              </a:rPr>
              <a:t>ein bisschen</a:t>
            </a:r>
          </a:p>
          <a:p>
            <a:r>
              <a:rPr lang="de-DE" sz="1600" dirty="0">
                <a:latin typeface="Calibri"/>
                <a:ea typeface="+mn-ea"/>
                <a:cs typeface="Calibri"/>
              </a:rPr>
              <a:t>was zur</a:t>
            </a:r>
          </a:p>
          <a:p>
            <a:r>
              <a:rPr lang="de-DE" sz="1600" dirty="0">
                <a:latin typeface="Calibri"/>
                <a:ea typeface="+mn-ea"/>
                <a:cs typeface="Calibri"/>
              </a:rPr>
              <a:t>Sek II</a:t>
            </a:r>
          </a:p>
        </p:txBody>
      </p:sp>
      <p:pic>
        <p:nvPicPr>
          <p:cNvPr id="6"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7721326" y="4653136"/>
            <a:ext cx="1380671" cy="2026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7721325" y="2424747"/>
            <a:ext cx="1380671" cy="2026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930266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xmlns="" id="{A3C55B16-7A77-0D4D-A625-57AC5DD8FE8F}"/>
              </a:ext>
            </a:extLst>
          </p:cNvPr>
          <p:cNvSpPr>
            <a:spLocks noGrp="1"/>
          </p:cNvSpPr>
          <p:nvPr>
            <p:ph type="body" sz="quarter" idx="11"/>
          </p:nvPr>
        </p:nvSpPr>
        <p:spPr/>
        <p:txBody>
          <a:bodyPr/>
          <a:lstStyle/>
          <a:p>
            <a:r>
              <a:rPr lang="de-DE" dirty="0"/>
              <a:t>Viel Erfolg in Ihrem Unterricht!</a:t>
            </a:r>
          </a:p>
        </p:txBody>
      </p:sp>
      <p:sp>
        <p:nvSpPr>
          <p:cNvPr id="4" name="Textplatzhalter 3">
            <a:extLst>
              <a:ext uri="{FF2B5EF4-FFF2-40B4-BE49-F238E27FC236}">
                <a16:creationId xmlns:a16="http://schemas.microsoft.com/office/drawing/2014/main" xmlns="" id="{1435655C-7CBC-A545-A4A7-81D941FF1977}"/>
              </a:ext>
            </a:extLst>
          </p:cNvPr>
          <p:cNvSpPr>
            <a:spLocks noGrp="1"/>
          </p:cNvSpPr>
          <p:nvPr>
            <p:ph type="body" sz="quarter" idx="12"/>
          </p:nvPr>
        </p:nvSpPr>
        <p:spPr/>
        <p:txBody>
          <a:bodyPr/>
          <a:lstStyle/>
          <a:p>
            <a:r>
              <a:rPr lang="de-DE" dirty="0"/>
              <a:t>Weitere Fragen ...</a:t>
            </a:r>
          </a:p>
        </p:txBody>
      </p:sp>
      <p:sp>
        <p:nvSpPr>
          <p:cNvPr id="2" name="Bildplatzhalter 1"/>
          <p:cNvSpPr>
            <a:spLocks noGrp="1"/>
          </p:cNvSpPr>
          <p:nvPr>
            <p:ph type="pic" sz="quarter" idx="10"/>
          </p:nvPr>
        </p:nvSpPr>
        <p:spPr/>
      </p:sp>
      <p:pic>
        <p:nvPicPr>
          <p:cNvPr id="6" name="Bildplatzhalter 5"/>
          <p:cNvPicPr>
            <a:picLocks noChangeAspect="1"/>
          </p:cNvPicPr>
          <p:nvPr/>
        </p:nvPicPr>
        <p:blipFill rotWithShape="1">
          <a:blip r:embed="rId2">
            <a:extLst>
              <a:ext uri="{28A0092B-C50C-407E-A947-70E740481C1C}">
                <a14:useLocalDpi xmlns:a14="http://schemas.microsoft.com/office/drawing/2010/main" val="0"/>
              </a:ext>
            </a:extLst>
          </a:blip>
          <a:srcRect t="15564" b="22128"/>
          <a:stretch/>
        </p:blipFill>
        <p:spPr bwMode="auto">
          <a:xfrm>
            <a:off x="0" y="3789040"/>
            <a:ext cx="6876256" cy="2881481"/>
          </a:xfrm>
          <a:prstGeom prst="rect">
            <a:avLst/>
          </a:prstGeom>
          <a:noFill/>
          <a:ln w="9525">
            <a:noFill/>
            <a:miter lim="800000"/>
            <a:headEnd/>
            <a:tailEnd/>
          </a:ln>
        </p:spPr>
      </p:pic>
    </p:spTree>
    <p:extLst>
      <p:ext uri="{BB962C8B-B14F-4D97-AF65-F5344CB8AC3E}">
        <p14:creationId xmlns:p14="http://schemas.microsoft.com/office/powerpoint/2010/main" val="28926179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prstClr val="black"/>
              </a:solidFill>
              <a:latin typeface="Calibri" panose="020F0502020204030204" pitchFamily="34" charset="0"/>
            </a:endParaRPr>
          </a:p>
        </p:txBody>
      </p:sp>
      <p:sp>
        <p:nvSpPr>
          <p:cNvPr id="8" name="Titel 7"/>
          <p:cNvSpPr>
            <a:spLocks noGrp="1"/>
          </p:cNvSpPr>
          <p:nvPr>
            <p:ph type="title"/>
          </p:nvPr>
        </p:nvSpPr>
        <p:spPr/>
        <p:txBody>
          <a:bodyPr>
            <a:noAutofit/>
          </a:bodyPr>
          <a:lstStyle/>
          <a:p>
            <a:r>
              <a:rPr lang="de-DE" dirty="0"/>
              <a:t>Erinnerung: Baustein 1</a:t>
            </a:r>
          </a:p>
        </p:txBody>
      </p:sp>
      <p:sp>
        <p:nvSpPr>
          <p:cNvPr id="9" name="Inhaltsplatzhalter 8"/>
          <p:cNvSpPr>
            <a:spLocks noGrp="1"/>
          </p:cNvSpPr>
          <p:nvPr>
            <p:ph idx="1"/>
          </p:nvPr>
        </p:nvSpPr>
        <p:spPr>
          <a:xfrm>
            <a:off x="395536" y="1340768"/>
            <a:ext cx="8424936" cy="4536504"/>
          </a:xfrm>
        </p:spPr>
        <p:txBody>
          <a:bodyPr/>
          <a:lstStyle/>
          <a:p>
            <a:pPr marL="514350" indent="-514350">
              <a:buClr>
                <a:srgbClr val="327A86"/>
              </a:buClr>
              <a:buAutoNum type="arabicPeriod"/>
            </a:pPr>
            <a:r>
              <a:rPr lang="de-DE" dirty="0"/>
              <a:t>Einführung</a:t>
            </a:r>
          </a:p>
          <a:p>
            <a:pPr marL="514350" indent="-514350">
              <a:buClr>
                <a:srgbClr val="327A86"/>
              </a:buClr>
              <a:buAutoNum type="arabicPeriod"/>
            </a:pPr>
            <a:r>
              <a:rPr lang="de-DE" dirty="0"/>
              <a:t>Was ist Problemlösen?</a:t>
            </a:r>
          </a:p>
          <a:p>
            <a:pPr marL="514350" indent="-514350">
              <a:buClr>
                <a:srgbClr val="327A86"/>
              </a:buClr>
              <a:buAutoNum type="arabicPeriod"/>
            </a:pPr>
            <a:r>
              <a:rPr lang="de-DE" dirty="0"/>
              <a:t>Ziele für den Mathematikunterricht</a:t>
            </a:r>
          </a:p>
          <a:p>
            <a:pPr marL="514350" indent="-514350">
              <a:buClr>
                <a:srgbClr val="327A86"/>
              </a:buClr>
              <a:buAutoNum type="arabicPeriod"/>
            </a:pPr>
            <a:r>
              <a:rPr lang="de-DE" dirty="0"/>
              <a:t>Inhalte – Was soll gelernt werden?</a:t>
            </a:r>
          </a:p>
          <a:p>
            <a:pPr marL="514350" indent="-514350">
              <a:buClr>
                <a:srgbClr val="327A86"/>
              </a:buClr>
              <a:buAutoNum type="arabicPeriod"/>
            </a:pPr>
            <a:r>
              <a:rPr lang="de-DE" dirty="0"/>
              <a:t>Wie? – Unterrichtskonzepte </a:t>
            </a:r>
          </a:p>
          <a:p>
            <a:pPr marL="514350" indent="-514350">
              <a:buClr>
                <a:srgbClr val="327A86"/>
              </a:buClr>
              <a:buAutoNum type="arabicPeriod"/>
            </a:pPr>
            <a:r>
              <a:rPr lang="de-DE" dirty="0"/>
              <a:t>Unterricht planen und gestalten</a:t>
            </a:r>
          </a:p>
        </p:txBody>
      </p:sp>
    </p:spTree>
    <p:extLst>
      <p:ext uri="{BB962C8B-B14F-4D97-AF65-F5344CB8AC3E}">
        <p14:creationId xmlns:p14="http://schemas.microsoft.com/office/powerpoint/2010/main" val="10500874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prstClr val="black"/>
              </a:solidFill>
              <a:latin typeface="Calibri" panose="020F0502020204030204" pitchFamily="34" charset="0"/>
            </a:endParaRPr>
          </a:p>
        </p:txBody>
      </p:sp>
      <p:sp>
        <p:nvSpPr>
          <p:cNvPr id="8" name="Titel 7"/>
          <p:cNvSpPr>
            <a:spLocks noGrp="1"/>
          </p:cNvSpPr>
          <p:nvPr>
            <p:ph type="title"/>
          </p:nvPr>
        </p:nvSpPr>
        <p:spPr/>
        <p:txBody>
          <a:bodyPr>
            <a:noAutofit/>
          </a:bodyPr>
          <a:lstStyle/>
          <a:p>
            <a:r>
              <a:rPr lang="de-DE" dirty="0"/>
              <a:t>Unser Programm für heute</a:t>
            </a:r>
          </a:p>
        </p:txBody>
      </p:sp>
      <p:sp>
        <p:nvSpPr>
          <p:cNvPr id="9" name="Inhaltsplatzhalter 8"/>
          <p:cNvSpPr>
            <a:spLocks noGrp="1"/>
          </p:cNvSpPr>
          <p:nvPr>
            <p:ph idx="1"/>
          </p:nvPr>
        </p:nvSpPr>
        <p:spPr>
          <a:xfrm>
            <a:off x="395536" y="1340768"/>
            <a:ext cx="8424936" cy="4536504"/>
          </a:xfrm>
        </p:spPr>
        <p:txBody>
          <a:bodyPr/>
          <a:lstStyle/>
          <a:p>
            <a:pPr marL="514350" indent="-514350">
              <a:buClr>
                <a:srgbClr val="327A86"/>
              </a:buClr>
              <a:buAutoNum type="arabicPeriod"/>
            </a:pPr>
            <a:r>
              <a:rPr lang="de-DE" dirty="0"/>
              <a:t>Austausch der Erfahrungen aus der Distanzphase</a:t>
            </a:r>
          </a:p>
          <a:p>
            <a:pPr marL="514350" indent="-514350">
              <a:buClr>
                <a:srgbClr val="327A86"/>
              </a:buClr>
              <a:buAutoNum type="arabicPeriod"/>
            </a:pPr>
            <a:r>
              <a:rPr lang="de-DE" dirty="0"/>
              <a:t>Problemlösestrategien im Überblick</a:t>
            </a:r>
          </a:p>
          <a:p>
            <a:pPr marL="514350" indent="-514350">
              <a:buClr>
                <a:srgbClr val="327A86"/>
              </a:buClr>
              <a:buAutoNum type="arabicPeriod"/>
            </a:pPr>
            <a:r>
              <a:rPr lang="de-DE" dirty="0"/>
              <a:t>Problemlösen bewerten</a:t>
            </a:r>
          </a:p>
          <a:p>
            <a:pPr marL="514350" indent="-514350">
              <a:buClr>
                <a:srgbClr val="327A86"/>
              </a:buClr>
              <a:buAutoNum type="arabicPeriod"/>
            </a:pPr>
            <a:r>
              <a:rPr lang="de-DE" dirty="0"/>
              <a:t>Weitere Überlegungen zur Umsetzung: Methoden</a:t>
            </a:r>
          </a:p>
          <a:p>
            <a:pPr marL="514350" indent="-514350">
              <a:buClr>
                <a:srgbClr val="327A86"/>
              </a:buClr>
              <a:buAutoNum type="arabicPeriod"/>
            </a:pPr>
            <a:r>
              <a:rPr lang="de-DE" dirty="0"/>
              <a:t>Ausblick: die weitere Arbeit im Kollegium</a:t>
            </a:r>
          </a:p>
        </p:txBody>
      </p:sp>
    </p:spTree>
    <p:extLst>
      <p:ext uri="{BB962C8B-B14F-4D97-AF65-F5344CB8AC3E}">
        <p14:creationId xmlns:p14="http://schemas.microsoft.com/office/powerpoint/2010/main" val="16501937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304800" indent="-304800">
              <a:spcBef>
                <a:spcPts val="500"/>
              </a:spcBef>
              <a:defRPr sz="2400">
                <a:effectLst/>
                <a:uFill>
                  <a:solidFill>
                    <a:srgbClr val="327A86"/>
                  </a:solidFill>
                </a:uFill>
              </a:defRPr>
            </a:pPr>
            <a:r>
              <a:rPr lang="de-DE" dirty="0"/>
              <a:t>Reflexion der ersten eigenen Erfahrungen im Unterricht, Auseinandersetzung mit typischen Stolperstellen</a:t>
            </a:r>
          </a:p>
          <a:p>
            <a:pPr marL="304800" indent="-304800">
              <a:spcBef>
                <a:spcPts val="500"/>
              </a:spcBef>
              <a:defRPr sz="2400">
                <a:effectLst/>
                <a:uFill>
                  <a:solidFill>
                    <a:srgbClr val="327A86"/>
                  </a:solidFill>
                </a:uFill>
              </a:defRPr>
            </a:pPr>
            <a:r>
              <a:rPr lang="de-DE" dirty="0"/>
              <a:t>Problemlösestrategien kennenlernen (Überblick)</a:t>
            </a:r>
          </a:p>
          <a:p>
            <a:pPr marL="304800" indent="-304800">
              <a:spcBef>
                <a:spcPts val="500"/>
              </a:spcBef>
              <a:defRPr sz="2400">
                <a:effectLst/>
                <a:uFill>
                  <a:solidFill>
                    <a:srgbClr val="327A86"/>
                  </a:solidFill>
                </a:uFill>
              </a:defRPr>
            </a:pPr>
            <a:r>
              <a:rPr lang="de-DE" dirty="0"/>
              <a:t>Problemlösen bewerten</a:t>
            </a:r>
          </a:p>
          <a:p>
            <a:pPr lvl="0"/>
            <a:r>
              <a:rPr lang="de-DE" sz="2400" dirty="0"/>
              <a:t>Unterricht gestalten: Methoden</a:t>
            </a:r>
          </a:p>
          <a:p>
            <a:endParaRPr lang="de-DE" dirty="0"/>
          </a:p>
        </p:txBody>
      </p:sp>
      <p:sp>
        <p:nvSpPr>
          <p:cNvPr id="3" name="Titel 2"/>
          <p:cNvSpPr>
            <a:spLocks noGrp="1"/>
          </p:cNvSpPr>
          <p:nvPr>
            <p:ph type="title"/>
          </p:nvPr>
        </p:nvSpPr>
        <p:spPr/>
        <p:txBody>
          <a:bodyPr/>
          <a:lstStyle/>
          <a:p>
            <a:r>
              <a:rPr lang="de-DE" dirty="0"/>
              <a:t>Ziele des Bausteins </a:t>
            </a:r>
          </a:p>
        </p:txBody>
      </p:sp>
    </p:spTree>
    <p:extLst>
      <p:ext uri="{BB962C8B-B14F-4D97-AF65-F5344CB8AC3E}">
        <p14:creationId xmlns:p14="http://schemas.microsoft.com/office/powerpoint/2010/main" val="34863343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324544" y="1246627"/>
            <a:ext cx="7992888" cy="648072"/>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Autofit/>
          </a:bodyPr>
          <a:lstStyle/>
          <a:p>
            <a:r>
              <a:rPr lang="de-DE" dirty="0"/>
              <a:t>Unser Programm für heute</a:t>
            </a:r>
          </a:p>
        </p:txBody>
      </p:sp>
      <p:sp>
        <p:nvSpPr>
          <p:cNvPr id="9" name="Inhaltsplatzhalter 8"/>
          <p:cNvSpPr>
            <a:spLocks noGrp="1"/>
          </p:cNvSpPr>
          <p:nvPr>
            <p:ph idx="1"/>
          </p:nvPr>
        </p:nvSpPr>
        <p:spPr>
          <a:xfrm>
            <a:off x="395536" y="1340768"/>
            <a:ext cx="8424936" cy="4536504"/>
          </a:xfrm>
        </p:spPr>
        <p:txBody>
          <a:bodyPr/>
          <a:lstStyle/>
          <a:p>
            <a:pPr marL="514350" indent="-514350">
              <a:buClr>
                <a:srgbClr val="327A86"/>
              </a:buClr>
              <a:buFont typeface="Arial" panose="020B0604020202020204" pitchFamily="34" charset="0"/>
              <a:buAutoNum type="arabicPeriod"/>
            </a:pPr>
            <a:r>
              <a:rPr lang="de-DE" dirty="0">
                <a:solidFill>
                  <a:srgbClr val="327A86"/>
                </a:solidFill>
              </a:rPr>
              <a:t>Austausch der Erfahrungen aus der Distanzphase</a:t>
            </a:r>
          </a:p>
          <a:p>
            <a:pPr marL="514350" indent="-514350">
              <a:buClr>
                <a:srgbClr val="327A86"/>
              </a:buClr>
              <a:buFont typeface="Arial" panose="020B0604020202020204" pitchFamily="34" charset="0"/>
              <a:buAutoNum type="arabicPeriod"/>
            </a:pPr>
            <a:r>
              <a:rPr lang="de-DE" dirty="0"/>
              <a:t>Problemlösestrategien im Überblick</a:t>
            </a:r>
          </a:p>
          <a:p>
            <a:pPr marL="514350" indent="-514350">
              <a:buClr>
                <a:srgbClr val="327A86"/>
              </a:buClr>
              <a:buAutoNum type="arabicPeriod"/>
            </a:pPr>
            <a:r>
              <a:rPr lang="de-DE" dirty="0"/>
              <a:t>Problemlösen bewerten</a:t>
            </a:r>
          </a:p>
          <a:p>
            <a:pPr marL="514350" indent="-514350">
              <a:buClr>
                <a:srgbClr val="327A86"/>
              </a:buClr>
              <a:buAutoNum type="arabicPeriod"/>
            </a:pPr>
            <a:r>
              <a:rPr lang="de-DE" dirty="0"/>
              <a:t>Weitere Überlegungen zur Umsetzung: Methoden</a:t>
            </a:r>
          </a:p>
          <a:p>
            <a:pPr marL="514350" indent="-514350">
              <a:buClr>
                <a:srgbClr val="327A86"/>
              </a:buClr>
              <a:buAutoNum type="arabicPeriod"/>
            </a:pPr>
            <a:r>
              <a:rPr lang="de-DE" dirty="0"/>
              <a:t>Ausblick: die weitere Arbeit im Kollegium</a:t>
            </a:r>
          </a:p>
        </p:txBody>
      </p:sp>
    </p:spTree>
    <p:extLst>
      <p:ext uri="{BB962C8B-B14F-4D97-AF65-F5344CB8AC3E}">
        <p14:creationId xmlns:p14="http://schemas.microsoft.com/office/powerpoint/2010/main" val="6669635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xmlns="" id="{A0EA37FF-1DCF-4050-BD71-A2248F9074F2}"/>
              </a:ext>
            </a:extLst>
          </p:cNvPr>
          <p:cNvSpPr>
            <a:spLocks noGrp="1"/>
          </p:cNvSpPr>
          <p:nvPr>
            <p:ph idx="1"/>
          </p:nvPr>
        </p:nvSpPr>
        <p:spPr/>
        <p:txBody>
          <a:bodyPr/>
          <a:lstStyle/>
          <a:p>
            <a:pPr marL="0" indent="0">
              <a:buNone/>
            </a:pPr>
            <a:endParaRPr lang="de-DE" sz="2400" dirty="0"/>
          </a:p>
          <a:p>
            <a:pPr marL="0" indent="0">
              <a:buNone/>
            </a:pPr>
            <a:r>
              <a:rPr lang="de-DE" sz="2400" dirty="0"/>
              <a:t>Hier wird zunächst die Distanzphase reflektiert.</a:t>
            </a:r>
            <a:br>
              <a:rPr lang="de-DE" sz="2400" dirty="0"/>
            </a:br>
            <a:r>
              <a:rPr lang="de-DE" sz="2400" dirty="0"/>
              <a:t>Einzelne Erzählungen sollten nicht zu ausführlich werden (gegebenenfalls als Moderator bzw. Moderatorin die Teilnehmenden dazu anhalten, sich kurz zu fassen), ansonsten könnte es langatmig werden und es fehlt Zeit für andere Inhalte dieses Bausteins.</a:t>
            </a:r>
            <a:br>
              <a:rPr lang="de-DE" sz="2400" dirty="0"/>
            </a:br>
            <a:endParaRPr lang="de-DE" sz="2400" dirty="0"/>
          </a:p>
        </p:txBody>
      </p:sp>
    </p:spTree>
    <p:extLst>
      <p:ext uri="{BB962C8B-B14F-4D97-AF65-F5344CB8AC3E}">
        <p14:creationId xmlns:p14="http://schemas.microsoft.com/office/powerpoint/2010/main" val="27742356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342900"/>
            <a:r>
              <a:rPr lang="de-DE" dirty="0"/>
              <a:t>Welche Aufgaben haben Sie ausprobiert?</a:t>
            </a:r>
          </a:p>
          <a:p>
            <a:pPr marL="342900"/>
            <a:r>
              <a:rPr lang="de-DE" dirty="0"/>
              <a:t>In welcher Unterrichtsphase wurden diese eingesetzt? „Erkunden“ oder „Vertiefen“? (Was wurde erkundet bzw. vertieft?)</a:t>
            </a:r>
          </a:p>
          <a:p>
            <a:pPr marL="342900"/>
            <a:r>
              <a:rPr lang="de-DE" dirty="0"/>
              <a:t>Welche Schülerlösungen waren besonders interessant? Weshalb?</a:t>
            </a:r>
          </a:p>
          <a:p>
            <a:pPr marL="342900"/>
            <a:r>
              <a:rPr lang="de-DE" dirty="0"/>
              <a:t>Welche Methoden haben Sie eingesetzt?</a:t>
            </a:r>
          </a:p>
          <a:p>
            <a:pPr marL="342900"/>
            <a:r>
              <a:rPr lang="de-DE" dirty="0"/>
              <a:t>Wie bewerten Sie Ihre Stunde?</a:t>
            </a:r>
          </a:p>
        </p:txBody>
      </p:sp>
      <p:sp>
        <p:nvSpPr>
          <p:cNvPr id="3" name="Titel 2"/>
          <p:cNvSpPr>
            <a:spLocks noGrp="1"/>
          </p:cNvSpPr>
          <p:nvPr>
            <p:ph type="title"/>
          </p:nvPr>
        </p:nvSpPr>
        <p:spPr/>
        <p:txBody>
          <a:bodyPr/>
          <a:lstStyle/>
          <a:p>
            <a:r>
              <a:rPr lang="de-DE" dirty="0"/>
              <a:t>1. Rückschau auf die Erprobung im eigenen Unterricht</a:t>
            </a:r>
          </a:p>
        </p:txBody>
      </p:sp>
    </p:spTree>
    <p:extLst>
      <p:ext uri="{BB962C8B-B14F-4D97-AF65-F5344CB8AC3E}">
        <p14:creationId xmlns:p14="http://schemas.microsoft.com/office/powerpoint/2010/main" val="3200059051"/>
      </p:ext>
    </p:extLst>
  </p:cSld>
  <p:clrMapOvr>
    <a:masterClrMapping/>
  </p:clrMapOvr>
</p:sld>
</file>

<file path=ppt/theme/theme1.xml><?xml version="1.0" encoding="utf-8"?>
<a:theme xmlns:a="http://schemas.openxmlformats.org/drawingml/2006/main" name="Folien_DZLM_122016">
  <a:themeElements>
    <a:clrScheme name="Benutzerdefiniert 2">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327A86"/>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marL="342900" indent="-342900">
          <a:spcBef>
            <a:spcPts val="400"/>
          </a:spcBef>
          <a:defRPr sz="1800" dirty="0">
            <a:latin typeface="Calibri"/>
            <a:cs typeface="Calibri"/>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2.xml><?xml version="1.0" encoding="utf-8"?>
<a:theme xmlns:a="http://schemas.openxmlformats.org/drawingml/2006/main" name="FortbildnerFolien">
  <a:themeElements>
    <a:clrScheme name="Benutzerdefiniert ">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327A80"/>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Folien_DZLM_122016_0</Template>
  <TotalTime>0</TotalTime>
  <Words>3136</Words>
  <Application>Microsoft Macintosh PowerPoint</Application>
  <PresentationFormat>Bildschirmpräsentation (4:3)</PresentationFormat>
  <Paragraphs>356</Paragraphs>
  <Slides>38</Slides>
  <Notes>36</Notes>
  <HiddenSlides>5</HiddenSlides>
  <MMClips>0</MMClips>
  <ScaleCrop>false</ScaleCrop>
  <HeadingPairs>
    <vt:vector size="6" baseType="variant">
      <vt:variant>
        <vt:lpstr>Verwendete Schriftarten</vt:lpstr>
      </vt:variant>
      <vt:variant>
        <vt:i4>7</vt:i4>
      </vt:variant>
      <vt:variant>
        <vt:lpstr>Design</vt:lpstr>
      </vt:variant>
      <vt:variant>
        <vt:i4>2</vt:i4>
      </vt:variant>
      <vt:variant>
        <vt:lpstr>Folientitel</vt:lpstr>
      </vt:variant>
      <vt:variant>
        <vt:i4>38</vt:i4>
      </vt:variant>
    </vt:vector>
  </HeadingPairs>
  <TitlesOfParts>
    <vt:vector size="47" baseType="lpstr">
      <vt:lpstr>Arial Black</vt:lpstr>
      <vt:lpstr>Calibri</vt:lpstr>
      <vt:lpstr>Calibri Normal</vt:lpstr>
      <vt:lpstr>ＭＳ Ｐゴシック</vt:lpstr>
      <vt:lpstr>Times New Roman</vt:lpstr>
      <vt:lpstr>Wingdings</vt:lpstr>
      <vt:lpstr>Arial</vt:lpstr>
      <vt:lpstr>Folien_DZLM_122016</vt:lpstr>
      <vt:lpstr>FortbildnerFolien</vt:lpstr>
      <vt:lpstr>Erste Schritte zum Problemlösen Baustein 2 | Reflexion der eigenen Erprobung, Bewertung von Schülerlösungen, Strategien im Überblick, geeignete Methoden, Ausblick für die weitere Arbeit</vt:lpstr>
      <vt:lpstr>Überblick über die beiden Bausteine im Modul</vt:lpstr>
      <vt:lpstr>Vorschlag für Zeitstruktur im Steckbrief</vt:lpstr>
      <vt:lpstr>Erinnerung: Baustein 1</vt:lpstr>
      <vt:lpstr>Unser Programm für heute</vt:lpstr>
      <vt:lpstr>Ziele des Bausteins </vt:lpstr>
      <vt:lpstr>Unser Programm für heute</vt:lpstr>
      <vt:lpstr>PowerPoint-Präsentation</vt:lpstr>
      <vt:lpstr>1. Rückschau auf die Erprobung im eigenen Unterricht</vt:lpstr>
      <vt:lpstr>Unser Programm für heute</vt:lpstr>
      <vt:lpstr> Die Problemlösestrategien (Heurismen), die in Baustein 1 (Abschnitt 4) nur angerissen werden konnten, werden hier vertieft behandelt.  Nach einem kurzen Eindenken in das Brunnenproblem werden verschiedene Schüleransätze präsentiert. Kommentare zur Moderation finden sich in den Notizen zu jeder Folie.  Mit ganz unterschiedlichen Ansätzen können die Schülerinnen und Schüler (teilweise mit Ermutigungen der Lehrkraft, den Ansatz weiterzuverfolgen) zu sehr schönen Lösungen kommen. Nicht alle Ansätze lösen das Problem, das ist aber auch gar nicht notwendig. Die Lernenden müssen nur so gut eingearbeitet sein, dass sie später den Präsentationen von Mitschülerinnen und  -schülern folgen können. </vt:lpstr>
      <vt:lpstr>2. Aufgabenbeispiel mit Schülerlösungen</vt:lpstr>
      <vt:lpstr>2. Problemlösestrategien: Schülerlösungen</vt:lpstr>
      <vt:lpstr>2. Problemlösestrategien: Schülerlösungen</vt:lpstr>
      <vt:lpstr>2. Problemlösestrategien: Schülerlösungen</vt:lpstr>
      <vt:lpstr>2. Problemlösestrategien: Schülerlösungen</vt:lpstr>
      <vt:lpstr>2. Problemlösestrategien</vt:lpstr>
      <vt:lpstr>2. Problemlösestrategien</vt:lpstr>
      <vt:lpstr>Unser Programm für heute</vt:lpstr>
      <vt:lpstr>PowerPoint-Präsentation</vt:lpstr>
      <vt:lpstr>PowerPoint-Präsentation</vt:lpstr>
      <vt:lpstr>Beispiel:</vt:lpstr>
      <vt:lpstr>Arbeitsauftrag</vt:lpstr>
      <vt:lpstr>3. Problemlösen bewerten</vt:lpstr>
      <vt:lpstr>3. Problemlösen bewerten</vt:lpstr>
      <vt:lpstr>3. Problemlösen bewerten</vt:lpstr>
      <vt:lpstr>3. Problemlösen bewerten</vt:lpstr>
      <vt:lpstr>3. Problemlösen bewerten</vt:lpstr>
      <vt:lpstr>3. Problemlösen bewerten</vt:lpstr>
      <vt:lpstr>Unser Programm für heute</vt:lpstr>
      <vt:lpstr>PowerPoint-Präsentation</vt:lpstr>
      <vt:lpstr>4. Weitere Überlegungen: Methodenwahl – Entscheidungsfelder</vt:lpstr>
      <vt:lpstr>4. Überblick über geeignete Methoden, Medien &amp; Sozialformen</vt:lpstr>
      <vt:lpstr>Zusammenfassung / Zwischenfazit</vt:lpstr>
      <vt:lpstr>Unser Programm für heute</vt:lpstr>
      <vt:lpstr>5. Ausblick: für die weitere Arbeit </vt:lpstr>
      <vt:lpstr>Literatur</vt:lpstr>
      <vt:lpstr>PowerPoint-Präsentation</vt:lpstr>
    </vt:vector>
  </TitlesOfParts>
  <Company>Microsoft</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Peter Pancakes</dc:creator>
  <cp:lastModifiedBy>Ein Microsoft Office-Anwender</cp:lastModifiedBy>
  <cp:revision>704</cp:revision>
  <cp:lastPrinted>2017-05-16T11:48:33Z</cp:lastPrinted>
  <dcterms:created xsi:type="dcterms:W3CDTF">2017-02-22T15:31:12Z</dcterms:created>
  <dcterms:modified xsi:type="dcterms:W3CDTF">2018-10-09T16:36:12Z</dcterms:modified>
</cp:coreProperties>
</file>